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7" r:id="rId6"/>
    <p:sldId id="260" r:id="rId7"/>
    <p:sldId id="261" r:id="rId8"/>
    <p:sldId id="262" r:id="rId9"/>
    <p:sldId id="264" r:id="rId10"/>
    <p:sldId id="269" r:id="rId11"/>
    <p:sldId id="268" r:id="rId12"/>
    <p:sldId id="271" r:id="rId13"/>
    <p:sldId id="272" r:id="rId14"/>
    <p:sldId id="273" r:id="rId15"/>
    <p:sldId id="274" r:id="rId16"/>
    <p:sldId id="275" r:id="rId17"/>
    <p:sldId id="276" r:id="rId18"/>
    <p:sldId id="278" r:id="rId19"/>
    <p:sldId id="279" r:id="rId20"/>
    <p:sldId id="280" r:id="rId21"/>
    <p:sldId id="282" r:id="rId22"/>
    <p:sldId id="283" r:id="rId23"/>
    <p:sldId id="284" r:id="rId24"/>
    <p:sldId id="285" r:id="rId25"/>
    <p:sldId id="286" r:id="rId26"/>
    <p:sldId id="288" r:id="rId27"/>
    <p:sldId id="289" r:id="rId28"/>
    <p:sldId id="290" r:id="rId29"/>
    <p:sldId id="266" r:id="rId30"/>
  </p:sldIdLst>
  <p:sldSz cx="18288000" cy="10287000"/>
  <p:notesSz cx="6858000" cy="9144000"/>
  <p:embeddedFontLst>
    <p:embeddedFont>
      <p:font typeface="Nourd Light" panose="020B0604020202020204" charset="0"/>
      <p:regular r:id="rId31"/>
    </p:embeddedFont>
    <p:embeddedFont>
      <p:font typeface="Nourd Semi-Bold" panose="020B0604020202020204" charset="0"/>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ADDBE7-57CC-B0BE-393F-AA624C944D53}" v="760" dt="2024-01-12T10:16:31.764"/>
    <p1510:client id="{C642911B-9ECD-7243-9BFB-B80FDA71550A}" v="28" dt="2024-01-12T08:08:26.187"/>
    <p1510:client id="{D8941201-2126-4839-A5F1-B42E42D30EEC}" v="112" dt="2024-01-12T09:04:57.077"/>
    <p1510:client id="{EC24B4BB-EC78-4C72-A152-093539F43346}" v="95" dt="2024-01-12T09:13:36.2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5728137" y="-1370996"/>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580767" y="3320579"/>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12753" y="1298528"/>
            <a:ext cx="6187703" cy="7689944"/>
            <a:chOff x="0" y="0"/>
            <a:chExt cx="5108702" cy="6348984"/>
          </a:xfrm>
        </p:grpSpPr>
        <p:sp>
          <p:nvSpPr>
            <p:cNvPr id="9" name="Freeform 9"/>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cubicBezTo>
                    <a:pt x="1143635" y="6348984"/>
                    <a:pt x="0" y="5205349"/>
                    <a:pt x="0" y="3794506"/>
                  </a:cubicBezTo>
                  <a:lnTo>
                    <a:pt x="0" y="2554351"/>
                  </a:lnTo>
                  <a:cubicBezTo>
                    <a:pt x="0" y="1143635"/>
                    <a:pt x="1143635" y="0"/>
                    <a:pt x="2554351" y="0"/>
                  </a:cubicBezTo>
                  <a:cubicBezTo>
                    <a:pt x="3965067" y="0"/>
                    <a:pt x="5108702" y="1143635"/>
                    <a:pt x="5108702" y="2554351"/>
                  </a:cubicBezTo>
                  <a:close/>
                </a:path>
              </a:pathLst>
            </a:custGeom>
            <a:blipFill>
              <a:blip r:embed="rId2"/>
              <a:stretch>
                <a:fillRect l="-43264" r="-43264"/>
              </a:stretch>
            </a:blipFill>
          </p:spPr>
          <p:txBody>
            <a:bodyPr/>
            <a:lstStyle/>
            <a:p>
              <a:endParaRPr lang="en-VN"/>
            </a:p>
          </p:txBody>
        </p:sp>
      </p:grpSp>
      <p:sp>
        <p:nvSpPr>
          <p:cNvPr id="10" name="TextBox 10"/>
          <p:cNvSpPr txBox="1"/>
          <p:nvPr/>
        </p:nvSpPr>
        <p:spPr>
          <a:xfrm>
            <a:off x="8217130" y="2020506"/>
            <a:ext cx="9461269" cy="2590581"/>
          </a:xfrm>
          <a:prstGeom prst="rect">
            <a:avLst/>
          </a:prstGeom>
        </p:spPr>
        <p:txBody>
          <a:bodyPr wrap="square" lIns="0" tIns="0" rIns="0" bIns="0" rtlCol="0" anchor="t">
            <a:spAutoFit/>
          </a:bodyPr>
          <a:lstStyle/>
          <a:p>
            <a:pPr>
              <a:lnSpc>
                <a:spcPts val="6734"/>
              </a:lnSpc>
            </a:pPr>
            <a:r>
              <a:rPr lang="en-US" sz="7400">
                <a:solidFill>
                  <a:srgbClr val="FFFFFF"/>
                </a:solidFill>
                <a:latin typeface="Nourd Semi-Bold"/>
              </a:rPr>
              <a:t>REPORT FOR DATABASE PROJECT </a:t>
            </a:r>
          </a:p>
        </p:txBody>
      </p:sp>
      <p:sp>
        <p:nvSpPr>
          <p:cNvPr id="11" name="TextBox 11"/>
          <p:cNvSpPr txBox="1"/>
          <p:nvPr/>
        </p:nvSpPr>
        <p:spPr>
          <a:xfrm>
            <a:off x="8217130" y="4796996"/>
            <a:ext cx="7022869" cy="2590966"/>
          </a:xfrm>
          <a:prstGeom prst="rect">
            <a:avLst/>
          </a:prstGeom>
        </p:spPr>
        <p:txBody>
          <a:bodyPr wrap="square" lIns="0" tIns="0" rIns="0" bIns="0" rtlCol="0" anchor="t">
            <a:spAutoFit/>
          </a:bodyPr>
          <a:lstStyle/>
          <a:p>
            <a:pPr>
              <a:lnSpc>
                <a:spcPts val="6744"/>
              </a:lnSpc>
            </a:pPr>
            <a:r>
              <a:rPr lang="en-US" sz="7411">
                <a:solidFill>
                  <a:srgbClr val="B49567"/>
                </a:solidFill>
                <a:latin typeface="Nourd Semi-Bold"/>
              </a:rPr>
              <a:t>Cafe chain Management System </a:t>
            </a:r>
          </a:p>
        </p:txBody>
      </p:sp>
      <p:sp>
        <p:nvSpPr>
          <p:cNvPr id="12" name="AutoShape 12"/>
          <p:cNvSpPr/>
          <p:nvPr/>
        </p:nvSpPr>
        <p:spPr>
          <a:xfrm>
            <a:off x="14205262" y="6080085"/>
            <a:ext cx="2315077" cy="0"/>
          </a:xfrm>
          <a:prstGeom prst="line">
            <a:avLst/>
          </a:prstGeom>
          <a:ln w="47625" cap="flat">
            <a:solidFill>
              <a:srgbClr val="B49567"/>
            </a:solidFill>
            <a:prstDash val="solid"/>
            <a:headEnd type="none" w="sm" len="sm"/>
            <a:tailEnd type="none" w="sm" len="sm"/>
          </a:ln>
        </p:spPr>
        <p:txBody>
          <a:bodyPr/>
          <a:lstStyle/>
          <a:p>
            <a:endParaRPr lang="en-VN"/>
          </a:p>
        </p:txBody>
      </p:sp>
      <p:sp>
        <p:nvSpPr>
          <p:cNvPr id="13" name="AutoShape 13"/>
          <p:cNvSpPr/>
          <p:nvPr/>
        </p:nvSpPr>
        <p:spPr>
          <a:xfrm>
            <a:off x="7984466" y="1200014"/>
            <a:ext cx="6604893" cy="47625"/>
          </a:xfrm>
          <a:prstGeom prst="line">
            <a:avLst/>
          </a:prstGeom>
          <a:ln w="47625" cap="flat">
            <a:solidFill>
              <a:srgbClr val="B49567"/>
            </a:solidFill>
            <a:prstDash val="solid"/>
            <a:headEnd type="none" w="sm" len="sm"/>
            <a:tailEnd type="none" w="sm" len="sm"/>
          </a:ln>
        </p:spPr>
        <p:txBody>
          <a:bodyPr/>
          <a:lstStyle/>
          <a:p>
            <a:endParaRPr lang="en-VN"/>
          </a:p>
        </p:txBody>
      </p:sp>
      <p:sp>
        <p:nvSpPr>
          <p:cNvPr id="17" name="Freeform 17"/>
          <p:cNvSpPr/>
          <p:nvPr/>
        </p:nvSpPr>
        <p:spPr>
          <a:xfrm>
            <a:off x="1028700" y="1028700"/>
            <a:ext cx="1792853" cy="1792853"/>
          </a:xfrm>
          <a:custGeom>
            <a:avLst/>
            <a:gdLst/>
            <a:ahLst/>
            <a:cxnLst/>
            <a:rect l="l" t="t" r="r" b="b"/>
            <a:pathLst>
              <a:path w="1792853" h="1792853">
                <a:moveTo>
                  <a:pt x="0" y="0"/>
                </a:moveTo>
                <a:lnTo>
                  <a:pt x="1792853" y="0"/>
                </a:lnTo>
                <a:lnTo>
                  <a:pt x="1792853" y="1792853"/>
                </a:lnTo>
                <a:lnTo>
                  <a:pt x="0" y="17928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sp>
        <p:nvSpPr>
          <p:cNvPr id="18" name="TextBox 18"/>
          <p:cNvSpPr txBox="1"/>
          <p:nvPr/>
        </p:nvSpPr>
        <p:spPr>
          <a:xfrm>
            <a:off x="8139901" y="7697002"/>
            <a:ext cx="7841727" cy="1461554"/>
          </a:xfrm>
          <a:prstGeom prst="rect">
            <a:avLst/>
          </a:prstGeom>
        </p:spPr>
        <p:txBody>
          <a:bodyPr lIns="0" tIns="0" rIns="0" bIns="0" rtlCol="0" anchor="t">
            <a:spAutoFit/>
          </a:bodyPr>
          <a:lstStyle/>
          <a:p>
            <a:pPr>
              <a:lnSpc>
                <a:spcPts val="3920"/>
              </a:lnSpc>
            </a:pPr>
            <a:r>
              <a:rPr lang="en-US" sz="2800" dirty="0">
                <a:solidFill>
                  <a:srgbClr val="FFFFFF"/>
                </a:solidFill>
                <a:latin typeface="Nourd Light"/>
              </a:rPr>
              <a:t>Students:  Nguyen Hoang Viet – 20215255 </a:t>
            </a:r>
            <a:br>
              <a:rPr lang="en-US" sz="2800" dirty="0">
                <a:latin typeface="Nourd Light"/>
              </a:rPr>
            </a:br>
            <a:r>
              <a:rPr lang="en-US" sz="2800" dirty="0">
                <a:solidFill>
                  <a:srgbClr val="FFFFFF"/>
                </a:solidFill>
                <a:latin typeface="Nourd Light"/>
              </a:rPr>
              <a:t>                 Nguyen Van Duong – 20215189</a:t>
            </a:r>
          </a:p>
          <a:p>
            <a:pPr>
              <a:lnSpc>
                <a:spcPts val="3920"/>
              </a:lnSpc>
            </a:pPr>
            <a:r>
              <a:rPr lang="en-US" sz="2800" dirty="0">
                <a:solidFill>
                  <a:srgbClr val="FFFFFF"/>
                </a:solidFill>
                <a:latin typeface="Nourd Light"/>
              </a:rPr>
              <a:t>                 Nguyen Viet Thang - </a:t>
            </a:r>
            <a:r>
              <a:rPr lang="en-US" sz="2800" dirty="0">
                <a:solidFill>
                  <a:schemeClr val="bg1"/>
                </a:solidFill>
                <a:latin typeface="Nourd Light"/>
                <a:cs typeface="Times New Roman"/>
              </a:rPr>
              <a:t>  20215245</a:t>
            </a:r>
          </a:p>
        </p:txBody>
      </p:sp>
      <p:sp>
        <p:nvSpPr>
          <p:cNvPr id="19" name="TextBox 19"/>
          <p:cNvSpPr txBox="1"/>
          <p:nvPr/>
        </p:nvSpPr>
        <p:spPr>
          <a:xfrm>
            <a:off x="14589315" y="981075"/>
            <a:ext cx="2669985" cy="471805"/>
          </a:xfrm>
          <a:prstGeom prst="rect">
            <a:avLst/>
          </a:prstGeom>
        </p:spPr>
        <p:txBody>
          <a:bodyPr lIns="0" tIns="0" rIns="0" bIns="0" rtlCol="0" anchor="t">
            <a:spAutoFit/>
          </a:bodyPr>
          <a:lstStyle/>
          <a:p>
            <a:pPr algn="r">
              <a:lnSpc>
                <a:spcPts val="3920"/>
              </a:lnSpc>
            </a:pPr>
            <a:r>
              <a:rPr lang="en-US" sz="2800">
                <a:solidFill>
                  <a:srgbClr val="FFFFFF"/>
                </a:solidFill>
                <a:latin typeface="Nourd Light"/>
              </a:rPr>
              <a:t>13.01.2024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4399107" y="-3332584"/>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624944" y="7804552"/>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19247" y="-315559"/>
            <a:ext cx="5647289" cy="9983819"/>
            <a:chOff x="0" y="0"/>
            <a:chExt cx="7529719" cy="13311759"/>
          </a:xfrm>
        </p:grpSpPr>
        <p:pic>
          <p:nvPicPr>
            <p:cNvPr id="9" name="Picture 9"/>
            <p:cNvPicPr>
              <a:picLocks noChangeAspect="1"/>
            </p:cNvPicPr>
            <p:nvPr/>
          </p:nvPicPr>
          <p:blipFill>
            <a:blip r:embed="rId2"/>
            <a:srcRect r="24580"/>
            <a:stretch>
              <a:fillRect/>
            </a:stretch>
          </p:blipFill>
          <p:spPr>
            <a:xfrm>
              <a:off x="0" y="0"/>
              <a:ext cx="7529719" cy="13311759"/>
            </a:xfrm>
            <a:prstGeom prst="rect">
              <a:avLst/>
            </a:prstGeom>
          </p:spPr>
        </p:pic>
      </p:grpSp>
      <p:sp>
        <p:nvSpPr>
          <p:cNvPr id="17" name="TextBox 17"/>
          <p:cNvSpPr txBox="1"/>
          <p:nvPr/>
        </p:nvSpPr>
        <p:spPr>
          <a:xfrm>
            <a:off x="5136026" y="1563109"/>
            <a:ext cx="7780459" cy="689741"/>
          </a:xfrm>
          <a:prstGeom prst="rect">
            <a:avLst/>
          </a:prstGeom>
        </p:spPr>
        <p:txBody>
          <a:bodyPr lIns="0" tIns="0" rIns="0" bIns="0" rtlCol="0" anchor="t">
            <a:spAutoFit/>
          </a:bodyPr>
          <a:lstStyle/>
          <a:p>
            <a:pPr>
              <a:lnSpc>
                <a:spcPts val="5218"/>
              </a:lnSpc>
            </a:pPr>
            <a:r>
              <a:rPr lang="en-US" sz="5600" b="1" dirty="0">
                <a:solidFill>
                  <a:srgbClr val="B49567"/>
                </a:solidFill>
                <a:latin typeface="Calibri"/>
                <a:cs typeface="Calibri"/>
              </a:rPr>
              <a:t>4.3 Role</a:t>
            </a:r>
            <a:endParaRPr lang="vi-VN" sz="5600" b="1" kern="0" dirty="0">
              <a:effectLst/>
              <a:latin typeface="Calibri"/>
              <a:ea typeface="Times New Roman" panose="02020603050405020304" pitchFamily="18" charset="0"/>
              <a:cs typeface="Calibri"/>
            </a:endParaRPr>
          </a:p>
        </p:txBody>
      </p:sp>
      <p:sp>
        <p:nvSpPr>
          <p:cNvPr id="18" name="TextBox 18"/>
          <p:cNvSpPr txBox="1"/>
          <p:nvPr/>
        </p:nvSpPr>
        <p:spPr>
          <a:xfrm>
            <a:off x="5222641" y="3192331"/>
            <a:ext cx="11025661" cy="3590727"/>
          </a:xfrm>
          <a:prstGeom prst="rect">
            <a:avLst/>
          </a:prstGeom>
        </p:spPr>
        <p:txBody>
          <a:bodyPr wrap="square" lIns="0" tIns="0" rIns="0" bIns="0" rtlCol="0" anchor="t">
            <a:spAutoFit/>
          </a:bodyPr>
          <a:lstStyle/>
          <a:p>
            <a:pPr marL="571500" indent="-571500">
              <a:lnSpc>
                <a:spcPts val="3999"/>
              </a:lnSpc>
              <a:buFont typeface="Arial"/>
              <a:buChar char="•"/>
            </a:pPr>
            <a:r>
              <a:rPr lang="en-US" sz="3600" dirty="0">
                <a:solidFill>
                  <a:schemeClr val="bg1"/>
                </a:solidFill>
                <a:latin typeface="Calibri"/>
                <a:cs typeface="Calibri"/>
              </a:rPr>
              <a:t> </a:t>
            </a:r>
            <a:r>
              <a:rPr lang="en-US" sz="3600" b="0" i="0" u="none" strike="noStrike" dirty="0">
                <a:solidFill>
                  <a:schemeClr val="bg1"/>
                </a:solidFill>
                <a:effectLst/>
                <a:latin typeface="Calibri"/>
                <a:cs typeface="Calibri"/>
              </a:rPr>
              <a:t>It offers a well-structured and maintainable method for setting up roles, permissions, and access controls in </a:t>
            </a:r>
            <a:r>
              <a:rPr lang="en-US" sz="3600" dirty="0">
                <a:solidFill>
                  <a:schemeClr val="bg1"/>
                </a:solidFill>
                <a:latin typeface="Calibri"/>
                <a:cs typeface="Calibri"/>
              </a:rPr>
              <a:t>our database</a:t>
            </a:r>
            <a:r>
              <a:rPr lang="en-US" sz="3600" b="0" i="0" u="none" strike="noStrike" dirty="0">
                <a:solidFill>
                  <a:schemeClr val="bg1"/>
                </a:solidFill>
                <a:effectLst/>
                <a:latin typeface="Calibri"/>
                <a:cs typeface="Calibri"/>
              </a:rPr>
              <a:t>.</a:t>
            </a:r>
            <a:r>
              <a:rPr lang="en-US" sz="3600" dirty="0">
                <a:solidFill>
                  <a:schemeClr val="bg1"/>
                </a:solidFill>
                <a:latin typeface="Calibri"/>
                <a:cs typeface="Calibri"/>
              </a:rPr>
              <a:t> </a:t>
            </a:r>
          </a:p>
          <a:p>
            <a:pPr marL="571500" indent="-571500">
              <a:lnSpc>
                <a:spcPts val="3999"/>
              </a:lnSpc>
              <a:buFont typeface="Arial"/>
              <a:buChar char="•"/>
            </a:pPr>
            <a:endParaRPr lang="en-US" sz="3600" dirty="0">
              <a:solidFill>
                <a:schemeClr val="bg1"/>
              </a:solidFill>
              <a:latin typeface="Calibri"/>
              <a:cs typeface="Calibri"/>
            </a:endParaRPr>
          </a:p>
          <a:p>
            <a:pPr marL="571500" indent="-571500">
              <a:lnSpc>
                <a:spcPts val="3999"/>
              </a:lnSpc>
              <a:buFont typeface="Arial"/>
              <a:buChar char="•"/>
            </a:pPr>
            <a:r>
              <a:rPr lang="en-US" sz="3600" b="0" i="0" u="none" strike="noStrike" dirty="0">
                <a:solidFill>
                  <a:schemeClr val="bg1"/>
                </a:solidFill>
                <a:effectLst/>
                <a:latin typeface="Calibri"/>
                <a:cs typeface="Calibri"/>
              </a:rPr>
              <a:t>Its presence ensures that </a:t>
            </a:r>
            <a:r>
              <a:rPr lang="en-US" sz="3600" dirty="0">
                <a:solidFill>
                  <a:schemeClr val="bg1"/>
                </a:solidFill>
                <a:latin typeface="Calibri"/>
                <a:cs typeface="Calibri"/>
              </a:rPr>
              <a:t>our database</a:t>
            </a:r>
            <a:r>
              <a:rPr lang="en-US" sz="3600" b="0" i="0" u="none" strike="noStrike" dirty="0">
                <a:solidFill>
                  <a:schemeClr val="bg1"/>
                </a:solidFill>
                <a:effectLst/>
                <a:latin typeface="Calibri"/>
                <a:cs typeface="Calibri"/>
              </a:rPr>
              <a:t> security is strong and flexible, catering to the evolving requirements of both the application and the supporting organization.</a:t>
            </a:r>
            <a:endParaRPr lang="en-US" sz="3600" dirty="0">
              <a:solidFill>
                <a:schemeClr val="bg1"/>
              </a:solidFill>
              <a:latin typeface="Calibri"/>
              <a:cs typeface="Calibri"/>
            </a:endParaRPr>
          </a:p>
        </p:txBody>
      </p:sp>
      <p:sp>
        <p:nvSpPr>
          <p:cNvPr id="20" name="AutoShape 20"/>
          <p:cNvSpPr/>
          <p:nvPr/>
        </p:nvSpPr>
        <p:spPr>
          <a:xfrm>
            <a:off x="7162133" y="1106972"/>
            <a:ext cx="7908257" cy="0"/>
          </a:xfrm>
          <a:prstGeom prst="line">
            <a:avLst/>
          </a:prstGeom>
          <a:ln w="47625" cap="flat">
            <a:solidFill>
              <a:srgbClr val="FFFFFF"/>
            </a:solidFill>
            <a:prstDash val="solid"/>
            <a:headEnd type="none" w="sm" len="sm"/>
            <a:tailEnd type="arrow" w="med" len="sm"/>
          </a:ln>
        </p:spPr>
        <p:txBody>
          <a:bodyPr/>
          <a:lstStyle/>
          <a:p>
            <a:endParaRPr lang="en-VN"/>
          </a:p>
        </p:txBody>
      </p:sp>
      <p:sp>
        <p:nvSpPr>
          <p:cNvPr id="21" name="Freeform 21"/>
          <p:cNvSpPr/>
          <p:nvPr/>
        </p:nvSpPr>
        <p:spPr>
          <a:xfrm>
            <a:off x="15513364" y="423941"/>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spTree>
    <p:extLst>
      <p:ext uri="{BB962C8B-B14F-4D97-AF65-F5344CB8AC3E}">
        <p14:creationId xmlns:p14="http://schemas.microsoft.com/office/powerpoint/2010/main" val="1147411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2624944" y="7804552"/>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223425" y="-2608853"/>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381000" y="1485900"/>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12" name="AutoShape 12"/>
          <p:cNvSpPr/>
          <p:nvPr/>
        </p:nvSpPr>
        <p:spPr>
          <a:xfrm>
            <a:off x="381000" y="3162300"/>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13" name="AutoShape 13"/>
          <p:cNvSpPr/>
          <p:nvPr/>
        </p:nvSpPr>
        <p:spPr>
          <a:xfrm>
            <a:off x="381000" y="5143500"/>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14" name="TextBox 14"/>
          <p:cNvSpPr txBox="1"/>
          <p:nvPr/>
        </p:nvSpPr>
        <p:spPr>
          <a:xfrm>
            <a:off x="549919" y="402997"/>
            <a:ext cx="7780459" cy="689741"/>
          </a:xfrm>
          <a:prstGeom prst="rect">
            <a:avLst/>
          </a:prstGeom>
        </p:spPr>
        <p:txBody>
          <a:bodyPr lIns="0" tIns="0" rIns="0" bIns="0" rtlCol="0" anchor="t">
            <a:spAutoFit/>
          </a:bodyPr>
          <a:lstStyle/>
          <a:p>
            <a:pPr>
              <a:lnSpc>
                <a:spcPts val="5218"/>
              </a:lnSpc>
            </a:pPr>
            <a:r>
              <a:rPr lang="en-US" sz="5600" b="1" dirty="0">
                <a:solidFill>
                  <a:srgbClr val="B49567"/>
                </a:solidFill>
                <a:latin typeface="Calibri"/>
                <a:cs typeface="Calibri"/>
              </a:rPr>
              <a:t>4.4 Index </a:t>
            </a:r>
          </a:p>
        </p:txBody>
      </p:sp>
      <p:sp>
        <p:nvSpPr>
          <p:cNvPr id="16" name="TextBox 16"/>
          <p:cNvSpPr txBox="1"/>
          <p:nvPr/>
        </p:nvSpPr>
        <p:spPr>
          <a:xfrm>
            <a:off x="1551394" y="4851680"/>
            <a:ext cx="14679206" cy="1000274"/>
          </a:xfrm>
          <a:prstGeom prst="rect">
            <a:avLst/>
          </a:prstGeom>
        </p:spPr>
        <p:txBody>
          <a:bodyPr wrap="square" lIns="0" tIns="0" rIns="0" bIns="0" rtlCol="0" anchor="t">
            <a:spAutoFit/>
          </a:bodyPr>
          <a:lstStyle/>
          <a:p>
            <a:pPr>
              <a:lnSpc>
                <a:spcPts val="3920"/>
              </a:lnSpc>
            </a:pPr>
            <a:r>
              <a:rPr lang="en-US" sz="3600" dirty="0">
                <a:solidFill>
                  <a:srgbClr val="FFFFFF"/>
                </a:solidFill>
                <a:latin typeface="Calibri"/>
                <a:cs typeface="Calibri"/>
              </a:rPr>
              <a:t>Base on principle design, we make common case fast by creating index for those.</a:t>
            </a:r>
          </a:p>
        </p:txBody>
      </p:sp>
      <p:sp>
        <p:nvSpPr>
          <p:cNvPr id="24" name="Freeform 24"/>
          <p:cNvSpPr/>
          <p:nvPr/>
        </p:nvSpPr>
        <p:spPr>
          <a:xfrm>
            <a:off x="1514183" y="7516346"/>
            <a:ext cx="1821753" cy="1821753"/>
          </a:xfrm>
          <a:custGeom>
            <a:avLst/>
            <a:gdLst/>
            <a:ahLst/>
            <a:cxnLst/>
            <a:rect l="l" t="t" r="r" b="b"/>
            <a:pathLst>
              <a:path w="1821753" h="1821753">
                <a:moveTo>
                  <a:pt x="0" y="0"/>
                </a:moveTo>
                <a:lnTo>
                  <a:pt x="1821753" y="0"/>
                </a:lnTo>
                <a:lnTo>
                  <a:pt x="1821753" y="1821753"/>
                </a:lnTo>
                <a:lnTo>
                  <a:pt x="0" y="18217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sp>
        <p:nvSpPr>
          <p:cNvPr id="25" name="TextBox 16">
            <a:extLst>
              <a:ext uri="{FF2B5EF4-FFF2-40B4-BE49-F238E27FC236}">
                <a16:creationId xmlns:a16="http://schemas.microsoft.com/office/drawing/2014/main" id="{D13F8851-BC10-3C04-E5FA-723C84D012E5}"/>
              </a:ext>
            </a:extLst>
          </p:cNvPr>
          <p:cNvSpPr txBox="1"/>
          <p:nvPr/>
        </p:nvSpPr>
        <p:spPr>
          <a:xfrm>
            <a:off x="1508739" y="2859471"/>
            <a:ext cx="15185392" cy="1500411"/>
          </a:xfrm>
          <a:prstGeom prst="rect">
            <a:avLst/>
          </a:prstGeom>
        </p:spPr>
        <p:txBody>
          <a:bodyPr wrap="square" lIns="0" tIns="0" rIns="0" bIns="0" rtlCol="0" anchor="t">
            <a:spAutoFit/>
          </a:bodyPr>
          <a:lstStyle/>
          <a:p>
            <a:pPr>
              <a:lnSpc>
                <a:spcPts val="3920"/>
              </a:lnSpc>
            </a:pPr>
            <a:r>
              <a:rPr lang="en-US" sz="3600" dirty="0">
                <a:solidFill>
                  <a:srgbClr val="FFFFFF"/>
                </a:solidFill>
                <a:latin typeface="Calibri"/>
                <a:cs typeface="Calibri"/>
              </a:rPr>
              <a:t>In our database, the search engine will use most the order id, customer id, and order id. All the attributes above are in the tables with huge data and if we want to get to it, we might have to traverse all the data from that table.</a:t>
            </a:r>
          </a:p>
        </p:txBody>
      </p:sp>
      <p:sp>
        <p:nvSpPr>
          <p:cNvPr id="26" name="TextBox 16">
            <a:extLst>
              <a:ext uri="{FF2B5EF4-FFF2-40B4-BE49-F238E27FC236}">
                <a16:creationId xmlns:a16="http://schemas.microsoft.com/office/drawing/2014/main" id="{8D7F7504-6E14-884E-9954-A91943B79625}"/>
              </a:ext>
            </a:extLst>
          </p:cNvPr>
          <p:cNvSpPr txBox="1"/>
          <p:nvPr/>
        </p:nvSpPr>
        <p:spPr>
          <a:xfrm>
            <a:off x="1514182" y="1166953"/>
            <a:ext cx="15554617" cy="1000274"/>
          </a:xfrm>
          <a:prstGeom prst="rect">
            <a:avLst/>
          </a:prstGeom>
        </p:spPr>
        <p:txBody>
          <a:bodyPr wrap="square" lIns="0" tIns="0" rIns="0" bIns="0" rtlCol="0" anchor="t">
            <a:spAutoFit/>
          </a:bodyPr>
          <a:lstStyle/>
          <a:p>
            <a:pPr>
              <a:lnSpc>
                <a:spcPts val="3920"/>
              </a:lnSpc>
            </a:pPr>
            <a:r>
              <a:rPr lang="en-US" sz="3600" dirty="0">
                <a:solidFill>
                  <a:srgbClr val="FFFFFF"/>
                </a:solidFill>
                <a:latin typeface="Calibri"/>
                <a:cs typeface="Calibri"/>
              </a:rPr>
              <a:t>Indexes are used to retrieve data from the database more quickly than otherwise. The users cannot see the indexes, they are just used to speed up searches/queries.</a:t>
            </a:r>
          </a:p>
        </p:txBody>
      </p:sp>
      <p:sp>
        <p:nvSpPr>
          <p:cNvPr id="27" name="TextBox 26">
            <a:extLst>
              <a:ext uri="{FF2B5EF4-FFF2-40B4-BE49-F238E27FC236}">
                <a16:creationId xmlns:a16="http://schemas.microsoft.com/office/drawing/2014/main" id="{153C33F4-E576-BBD3-A40C-76CB3A58DE00}"/>
              </a:ext>
            </a:extLst>
          </p:cNvPr>
          <p:cNvSpPr txBox="1"/>
          <p:nvPr/>
        </p:nvSpPr>
        <p:spPr>
          <a:xfrm>
            <a:off x="2590800" y="5600700"/>
            <a:ext cx="2069797" cy="523220"/>
          </a:xfrm>
          <a:prstGeom prst="rect">
            <a:avLst/>
          </a:prstGeom>
          <a:noFill/>
        </p:spPr>
        <p:txBody>
          <a:bodyPr wrap="none" rtlCol="0">
            <a:spAutoFit/>
          </a:bodyPr>
          <a:lstStyle/>
          <a:p>
            <a:pPr marL="285750" indent="-285750">
              <a:buFont typeface="Arial" panose="020B0604020202020204" pitchFamily="34" charset="0"/>
              <a:buChar char="•"/>
            </a:pPr>
            <a:r>
              <a:rPr lang="en-VN" sz="2800">
                <a:solidFill>
                  <a:schemeClr val="bg1"/>
                </a:solidFill>
              </a:rPr>
              <a:t>ORDER_ID </a:t>
            </a:r>
          </a:p>
        </p:txBody>
      </p:sp>
      <p:pic>
        <p:nvPicPr>
          <p:cNvPr id="29" name="Picture 28">
            <a:extLst>
              <a:ext uri="{FF2B5EF4-FFF2-40B4-BE49-F238E27FC236}">
                <a16:creationId xmlns:a16="http://schemas.microsoft.com/office/drawing/2014/main" id="{E1B97358-2E7D-6827-E363-BB93E8DAE8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0388" y="5728996"/>
            <a:ext cx="9398628" cy="266627"/>
          </a:xfrm>
          <a:prstGeom prst="rect">
            <a:avLst/>
          </a:prstGeom>
        </p:spPr>
      </p:pic>
      <p:sp>
        <p:nvSpPr>
          <p:cNvPr id="30" name="TextBox 29">
            <a:extLst>
              <a:ext uri="{FF2B5EF4-FFF2-40B4-BE49-F238E27FC236}">
                <a16:creationId xmlns:a16="http://schemas.microsoft.com/office/drawing/2014/main" id="{9A916D77-A548-1BB2-398D-839A8DBB35F1}"/>
              </a:ext>
            </a:extLst>
          </p:cNvPr>
          <p:cNvSpPr txBox="1"/>
          <p:nvPr/>
        </p:nvSpPr>
        <p:spPr>
          <a:xfrm>
            <a:off x="2541814" y="6193594"/>
            <a:ext cx="2709588" cy="523220"/>
          </a:xfrm>
          <a:prstGeom prst="rect">
            <a:avLst/>
          </a:prstGeom>
          <a:noFill/>
        </p:spPr>
        <p:txBody>
          <a:bodyPr wrap="none" rtlCol="0">
            <a:spAutoFit/>
          </a:bodyPr>
          <a:lstStyle/>
          <a:p>
            <a:pPr marL="285750" indent="-285750">
              <a:buFont typeface="Arial" panose="020B0604020202020204" pitchFamily="34" charset="0"/>
              <a:buChar char="•"/>
            </a:pPr>
            <a:r>
              <a:rPr lang="en-VN" sz="2800">
                <a:solidFill>
                  <a:schemeClr val="bg1"/>
                </a:solidFill>
              </a:rPr>
              <a:t>CUSTOMER_ID </a:t>
            </a:r>
          </a:p>
        </p:txBody>
      </p:sp>
      <p:sp>
        <p:nvSpPr>
          <p:cNvPr id="31" name="TextBox 30">
            <a:extLst>
              <a:ext uri="{FF2B5EF4-FFF2-40B4-BE49-F238E27FC236}">
                <a16:creationId xmlns:a16="http://schemas.microsoft.com/office/drawing/2014/main" id="{41D70ACA-1275-626B-CA19-6168CFADC721}"/>
              </a:ext>
            </a:extLst>
          </p:cNvPr>
          <p:cNvSpPr txBox="1"/>
          <p:nvPr/>
        </p:nvSpPr>
        <p:spPr>
          <a:xfrm>
            <a:off x="2590800" y="6931739"/>
            <a:ext cx="2069797" cy="523220"/>
          </a:xfrm>
          <a:prstGeom prst="rect">
            <a:avLst/>
          </a:prstGeom>
          <a:noFill/>
        </p:spPr>
        <p:txBody>
          <a:bodyPr wrap="none" rtlCol="0">
            <a:spAutoFit/>
          </a:bodyPr>
          <a:lstStyle/>
          <a:p>
            <a:pPr marL="285750" indent="-285750">
              <a:buFont typeface="Arial" panose="020B0604020202020204" pitchFamily="34" charset="0"/>
              <a:buChar char="•"/>
            </a:pPr>
            <a:r>
              <a:rPr lang="en-VN" sz="2800">
                <a:solidFill>
                  <a:schemeClr val="bg1"/>
                </a:solidFill>
              </a:rPr>
              <a:t>ORDER_ID </a:t>
            </a:r>
          </a:p>
        </p:txBody>
      </p:sp>
      <p:pic>
        <p:nvPicPr>
          <p:cNvPr id="33" name="Picture 32">
            <a:extLst>
              <a:ext uri="{FF2B5EF4-FFF2-40B4-BE49-F238E27FC236}">
                <a16:creationId xmlns:a16="http://schemas.microsoft.com/office/drawing/2014/main" id="{7204C0CD-CCBE-946C-A228-F73D0C2AF4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0388" y="6268429"/>
            <a:ext cx="9455750" cy="266627"/>
          </a:xfrm>
          <a:prstGeom prst="rect">
            <a:avLst/>
          </a:prstGeom>
        </p:spPr>
      </p:pic>
      <p:pic>
        <p:nvPicPr>
          <p:cNvPr id="35" name="Picture 34">
            <a:extLst>
              <a:ext uri="{FF2B5EF4-FFF2-40B4-BE49-F238E27FC236}">
                <a16:creationId xmlns:a16="http://schemas.microsoft.com/office/drawing/2014/main" id="{CC30A540-8893-C155-B4D4-73CD374FFD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2288" y="7028732"/>
            <a:ext cx="9436728" cy="285097"/>
          </a:xfrm>
          <a:prstGeom prst="rect">
            <a:avLst/>
          </a:prstGeom>
        </p:spPr>
      </p:pic>
    </p:spTree>
    <p:extLst>
      <p:ext uri="{BB962C8B-B14F-4D97-AF65-F5344CB8AC3E}">
        <p14:creationId xmlns:p14="http://schemas.microsoft.com/office/powerpoint/2010/main" val="2861499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4399107" y="-3332584"/>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624944" y="7804552"/>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624944" y="-976577"/>
            <a:ext cx="5647289" cy="9983819"/>
            <a:chOff x="0" y="0"/>
            <a:chExt cx="7529719" cy="13311759"/>
          </a:xfrm>
        </p:grpSpPr>
        <p:pic>
          <p:nvPicPr>
            <p:cNvPr id="9" name="Picture 9"/>
            <p:cNvPicPr>
              <a:picLocks noChangeAspect="1"/>
            </p:cNvPicPr>
            <p:nvPr/>
          </p:nvPicPr>
          <p:blipFill>
            <a:blip r:embed="rId2"/>
            <a:srcRect r="24580"/>
            <a:stretch>
              <a:fillRect/>
            </a:stretch>
          </p:blipFill>
          <p:spPr>
            <a:xfrm>
              <a:off x="0" y="0"/>
              <a:ext cx="7529719" cy="13311759"/>
            </a:xfrm>
            <a:prstGeom prst="rect">
              <a:avLst/>
            </a:prstGeom>
          </p:spPr>
        </p:pic>
      </p:grpSp>
      <p:sp>
        <p:nvSpPr>
          <p:cNvPr id="17" name="TextBox 17"/>
          <p:cNvSpPr txBox="1"/>
          <p:nvPr/>
        </p:nvSpPr>
        <p:spPr>
          <a:xfrm>
            <a:off x="4495800" y="1438214"/>
            <a:ext cx="7780459" cy="689741"/>
          </a:xfrm>
          <a:prstGeom prst="rect">
            <a:avLst/>
          </a:prstGeom>
        </p:spPr>
        <p:txBody>
          <a:bodyPr lIns="0" tIns="0" rIns="0" bIns="0" rtlCol="0" anchor="t">
            <a:spAutoFit/>
          </a:bodyPr>
          <a:lstStyle/>
          <a:p>
            <a:pPr>
              <a:lnSpc>
                <a:spcPts val="5218"/>
              </a:lnSpc>
            </a:pPr>
            <a:r>
              <a:rPr lang="en-US" sz="5600" b="1" dirty="0">
                <a:solidFill>
                  <a:srgbClr val="B49567"/>
                </a:solidFill>
                <a:latin typeface="Calibri"/>
                <a:cs typeface="Calibri"/>
              </a:rPr>
              <a:t>4.5 Functions </a:t>
            </a:r>
          </a:p>
        </p:txBody>
      </p:sp>
      <p:sp>
        <p:nvSpPr>
          <p:cNvPr id="18" name="TextBox 18"/>
          <p:cNvSpPr txBox="1"/>
          <p:nvPr/>
        </p:nvSpPr>
        <p:spPr>
          <a:xfrm>
            <a:off x="5438992" y="2482447"/>
            <a:ext cx="8692774" cy="517065"/>
          </a:xfrm>
          <a:prstGeom prst="rect">
            <a:avLst/>
          </a:prstGeom>
        </p:spPr>
        <p:txBody>
          <a:bodyPr wrap="square" lIns="0" tIns="0" rIns="0" bIns="0" rtlCol="0" anchor="t">
            <a:spAutoFit/>
          </a:bodyPr>
          <a:lstStyle/>
          <a:p>
            <a:pPr>
              <a:lnSpc>
                <a:spcPts val="3999"/>
              </a:lnSpc>
            </a:pPr>
            <a:r>
              <a:rPr lang="en-US" sz="3600" dirty="0">
                <a:solidFill>
                  <a:srgbClr val="FFFFFF"/>
                </a:solidFill>
                <a:latin typeface="Calibri"/>
                <a:cs typeface="Calibri"/>
              </a:rPr>
              <a:t>1. Calculate the shipping fee</a:t>
            </a:r>
          </a:p>
        </p:txBody>
      </p:sp>
      <p:sp>
        <p:nvSpPr>
          <p:cNvPr id="20" name="AutoShape 20"/>
          <p:cNvSpPr/>
          <p:nvPr/>
        </p:nvSpPr>
        <p:spPr>
          <a:xfrm>
            <a:off x="7162133" y="1106972"/>
            <a:ext cx="7908257" cy="0"/>
          </a:xfrm>
          <a:prstGeom prst="line">
            <a:avLst/>
          </a:prstGeom>
          <a:ln w="47625" cap="flat">
            <a:solidFill>
              <a:srgbClr val="FFFFFF"/>
            </a:solidFill>
            <a:prstDash val="solid"/>
            <a:headEnd type="none" w="sm" len="sm"/>
            <a:tailEnd type="arrow" w="med" len="sm"/>
          </a:ln>
        </p:spPr>
        <p:txBody>
          <a:bodyPr/>
          <a:lstStyle/>
          <a:p>
            <a:endParaRPr lang="en-VN"/>
          </a:p>
        </p:txBody>
      </p:sp>
      <p:sp>
        <p:nvSpPr>
          <p:cNvPr id="21" name="Freeform 21"/>
          <p:cNvSpPr/>
          <p:nvPr/>
        </p:nvSpPr>
        <p:spPr>
          <a:xfrm>
            <a:off x="15513364" y="423941"/>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sp>
        <p:nvSpPr>
          <p:cNvPr id="24" name="TextBox 18">
            <a:extLst>
              <a:ext uri="{FF2B5EF4-FFF2-40B4-BE49-F238E27FC236}">
                <a16:creationId xmlns:a16="http://schemas.microsoft.com/office/drawing/2014/main" id="{75D36E1E-52AD-13DF-1A3E-5D140A2863F8}"/>
              </a:ext>
            </a:extLst>
          </p:cNvPr>
          <p:cNvSpPr txBox="1"/>
          <p:nvPr/>
        </p:nvSpPr>
        <p:spPr>
          <a:xfrm>
            <a:off x="5447459" y="3167798"/>
            <a:ext cx="10074372" cy="517065"/>
          </a:xfrm>
          <a:prstGeom prst="rect">
            <a:avLst/>
          </a:prstGeom>
        </p:spPr>
        <p:txBody>
          <a:bodyPr wrap="square" lIns="0" tIns="0" rIns="0" bIns="0" rtlCol="0" anchor="t">
            <a:spAutoFit/>
          </a:bodyPr>
          <a:lstStyle/>
          <a:p>
            <a:pPr>
              <a:lnSpc>
                <a:spcPts val="3999"/>
              </a:lnSpc>
            </a:pPr>
            <a:r>
              <a:rPr lang="en-US" sz="3600" dirty="0">
                <a:solidFill>
                  <a:srgbClr val="FFFFFF"/>
                </a:solidFill>
                <a:latin typeface="Calibri"/>
                <a:cs typeface="Calibri"/>
              </a:rPr>
              <a:t>2. Get the payment for a bill </a:t>
            </a:r>
          </a:p>
        </p:txBody>
      </p:sp>
      <p:sp>
        <p:nvSpPr>
          <p:cNvPr id="10" name="TextBox 18">
            <a:extLst>
              <a:ext uri="{FF2B5EF4-FFF2-40B4-BE49-F238E27FC236}">
                <a16:creationId xmlns:a16="http://schemas.microsoft.com/office/drawing/2014/main" id="{6368EAEE-786D-3D36-A849-E08326F15E37}"/>
              </a:ext>
            </a:extLst>
          </p:cNvPr>
          <p:cNvSpPr txBox="1"/>
          <p:nvPr/>
        </p:nvSpPr>
        <p:spPr>
          <a:xfrm>
            <a:off x="5464392" y="3846838"/>
            <a:ext cx="10074372" cy="512961"/>
          </a:xfrm>
          <a:prstGeom prst="rect">
            <a:avLst/>
          </a:prstGeom>
        </p:spPr>
        <p:txBody>
          <a:bodyPr wrap="square" lIns="0" tIns="0" rIns="0" bIns="0" rtlCol="0" anchor="t">
            <a:spAutoFit/>
          </a:bodyPr>
          <a:lstStyle/>
          <a:p>
            <a:pPr>
              <a:lnSpc>
                <a:spcPts val="3999"/>
              </a:lnSpc>
            </a:pPr>
            <a:r>
              <a:rPr lang="en-US" sz="3600" dirty="0">
                <a:solidFill>
                  <a:srgbClr val="FFFFFF"/>
                </a:solidFill>
                <a:latin typeface="Calibri"/>
                <a:cs typeface="Calibri"/>
              </a:rPr>
              <a:t>3. Find most efficient branch in a chain</a:t>
            </a:r>
          </a:p>
        </p:txBody>
      </p:sp>
      <p:sp>
        <p:nvSpPr>
          <p:cNvPr id="11" name="TextBox 18">
            <a:extLst>
              <a:ext uri="{FF2B5EF4-FFF2-40B4-BE49-F238E27FC236}">
                <a16:creationId xmlns:a16="http://schemas.microsoft.com/office/drawing/2014/main" id="{61182D57-0111-EC0F-640F-D639E29C7C56}"/>
              </a:ext>
            </a:extLst>
          </p:cNvPr>
          <p:cNvSpPr txBox="1"/>
          <p:nvPr/>
        </p:nvSpPr>
        <p:spPr>
          <a:xfrm>
            <a:off x="5438992" y="4435260"/>
            <a:ext cx="10074372" cy="517065"/>
          </a:xfrm>
          <a:prstGeom prst="rect">
            <a:avLst/>
          </a:prstGeom>
        </p:spPr>
        <p:txBody>
          <a:bodyPr wrap="square" lIns="0" tIns="0" rIns="0" bIns="0" rtlCol="0" anchor="t">
            <a:spAutoFit/>
          </a:bodyPr>
          <a:lstStyle/>
          <a:p>
            <a:pPr>
              <a:lnSpc>
                <a:spcPts val="3999"/>
              </a:lnSpc>
            </a:pPr>
            <a:r>
              <a:rPr lang="en-US" sz="3600" dirty="0">
                <a:solidFill>
                  <a:srgbClr val="FFFFFF"/>
                </a:solidFill>
                <a:latin typeface="Calibri"/>
                <a:cs typeface="Calibri"/>
              </a:rPr>
              <a:t>4. Get the daily income</a:t>
            </a:r>
          </a:p>
        </p:txBody>
      </p:sp>
      <p:sp>
        <p:nvSpPr>
          <p:cNvPr id="16" name="TextBox 18">
            <a:extLst>
              <a:ext uri="{FF2B5EF4-FFF2-40B4-BE49-F238E27FC236}">
                <a16:creationId xmlns:a16="http://schemas.microsoft.com/office/drawing/2014/main" id="{D8109B31-0C2A-6ACB-ED9A-2A8F4928223B}"/>
              </a:ext>
            </a:extLst>
          </p:cNvPr>
          <p:cNvSpPr txBox="1"/>
          <p:nvPr/>
        </p:nvSpPr>
        <p:spPr>
          <a:xfrm>
            <a:off x="5447459" y="5061978"/>
            <a:ext cx="10074372" cy="517065"/>
          </a:xfrm>
          <a:prstGeom prst="rect">
            <a:avLst/>
          </a:prstGeom>
        </p:spPr>
        <p:txBody>
          <a:bodyPr wrap="square" lIns="0" tIns="0" rIns="0" bIns="0" rtlCol="0" anchor="t">
            <a:spAutoFit/>
          </a:bodyPr>
          <a:lstStyle/>
          <a:p>
            <a:pPr>
              <a:lnSpc>
                <a:spcPts val="3999"/>
              </a:lnSpc>
            </a:pPr>
            <a:r>
              <a:rPr lang="en-US" sz="3600" dirty="0">
                <a:solidFill>
                  <a:srgbClr val="FFFFFF"/>
                </a:solidFill>
                <a:latin typeface="Calibri"/>
                <a:cs typeface="Calibri"/>
              </a:rPr>
              <a:t>5. Get the information of a bill</a:t>
            </a:r>
          </a:p>
        </p:txBody>
      </p:sp>
      <p:sp>
        <p:nvSpPr>
          <p:cNvPr id="22" name="TextBox 18">
            <a:extLst>
              <a:ext uri="{FF2B5EF4-FFF2-40B4-BE49-F238E27FC236}">
                <a16:creationId xmlns:a16="http://schemas.microsoft.com/office/drawing/2014/main" id="{5D3813D3-11FD-94E9-16E4-F6FB699C35E6}"/>
              </a:ext>
            </a:extLst>
          </p:cNvPr>
          <p:cNvSpPr txBox="1"/>
          <p:nvPr/>
        </p:nvSpPr>
        <p:spPr>
          <a:xfrm>
            <a:off x="5447459" y="5733073"/>
            <a:ext cx="10074372" cy="517065"/>
          </a:xfrm>
          <a:prstGeom prst="rect">
            <a:avLst/>
          </a:prstGeom>
        </p:spPr>
        <p:txBody>
          <a:bodyPr wrap="square" lIns="0" tIns="0" rIns="0" bIns="0" rtlCol="0" anchor="t">
            <a:spAutoFit/>
          </a:bodyPr>
          <a:lstStyle/>
          <a:p>
            <a:pPr>
              <a:lnSpc>
                <a:spcPts val="3999"/>
              </a:lnSpc>
            </a:pPr>
            <a:r>
              <a:rPr lang="en-US" sz="3600" dirty="0">
                <a:solidFill>
                  <a:srgbClr val="FFFFFF"/>
                </a:solidFill>
                <a:latin typeface="Calibri"/>
                <a:cs typeface="Calibri"/>
              </a:rPr>
              <a:t>6. Find loyal customers</a:t>
            </a:r>
          </a:p>
        </p:txBody>
      </p:sp>
      <p:sp>
        <p:nvSpPr>
          <p:cNvPr id="27" name="TextBox 18">
            <a:extLst>
              <a:ext uri="{FF2B5EF4-FFF2-40B4-BE49-F238E27FC236}">
                <a16:creationId xmlns:a16="http://schemas.microsoft.com/office/drawing/2014/main" id="{1C744E20-6356-6ACD-DB9F-CE7AF7CA90FE}"/>
              </a:ext>
            </a:extLst>
          </p:cNvPr>
          <p:cNvSpPr txBox="1"/>
          <p:nvPr/>
        </p:nvSpPr>
        <p:spPr>
          <a:xfrm>
            <a:off x="5464392" y="6440208"/>
            <a:ext cx="10074372" cy="517065"/>
          </a:xfrm>
          <a:prstGeom prst="rect">
            <a:avLst/>
          </a:prstGeom>
        </p:spPr>
        <p:txBody>
          <a:bodyPr wrap="square" lIns="0" tIns="0" rIns="0" bIns="0" rtlCol="0" anchor="t">
            <a:spAutoFit/>
          </a:bodyPr>
          <a:lstStyle/>
          <a:p>
            <a:pPr>
              <a:lnSpc>
                <a:spcPts val="3999"/>
              </a:lnSpc>
            </a:pPr>
            <a:r>
              <a:rPr lang="en-US" sz="3600" dirty="0">
                <a:solidFill>
                  <a:srgbClr val="FFFFFF"/>
                </a:solidFill>
                <a:latin typeface="Calibri"/>
                <a:cs typeface="Calibri"/>
              </a:rPr>
              <a:t>7. Find most/least favorited product</a:t>
            </a:r>
          </a:p>
        </p:txBody>
      </p:sp>
      <p:sp>
        <p:nvSpPr>
          <p:cNvPr id="28" name="TextBox 18">
            <a:extLst>
              <a:ext uri="{FF2B5EF4-FFF2-40B4-BE49-F238E27FC236}">
                <a16:creationId xmlns:a16="http://schemas.microsoft.com/office/drawing/2014/main" id="{D4AEFD8E-713F-5F5D-375A-DB2611D36C9E}"/>
              </a:ext>
            </a:extLst>
          </p:cNvPr>
          <p:cNvSpPr txBox="1"/>
          <p:nvPr/>
        </p:nvSpPr>
        <p:spPr>
          <a:xfrm>
            <a:off x="5464392" y="7048184"/>
            <a:ext cx="10074372" cy="517065"/>
          </a:xfrm>
          <a:prstGeom prst="rect">
            <a:avLst/>
          </a:prstGeom>
        </p:spPr>
        <p:txBody>
          <a:bodyPr wrap="square" lIns="0" tIns="0" rIns="0" bIns="0" rtlCol="0" anchor="t">
            <a:spAutoFit/>
          </a:bodyPr>
          <a:lstStyle/>
          <a:p>
            <a:pPr>
              <a:lnSpc>
                <a:spcPts val="3999"/>
              </a:lnSpc>
            </a:pPr>
            <a:r>
              <a:rPr lang="en-US" sz="3600" dirty="0">
                <a:solidFill>
                  <a:srgbClr val="FFFFFF"/>
                </a:solidFill>
                <a:latin typeface="Calibri"/>
                <a:cs typeface="Calibri"/>
              </a:rPr>
              <a:t>8. Calculating the salary</a:t>
            </a:r>
          </a:p>
        </p:txBody>
      </p:sp>
      <p:sp>
        <p:nvSpPr>
          <p:cNvPr id="29" name="TextBox 18">
            <a:extLst>
              <a:ext uri="{FF2B5EF4-FFF2-40B4-BE49-F238E27FC236}">
                <a16:creationId xmlns:a16="http://schemas.microsoft.com/office/drawing/2014/main" id="{8D428180-AF7A-28D2-43F1-AE5A4BC20B5F}"/>
              </a:ext>
            </a:extLst>
          </p:cNvPr>
          <p:cNvSpPr txBox="1"/>
          <p:nvPr/>
        </p:nvSpPr>
        <p:spPr>
          <a:xfrm>
            <a:off x="5438992" y="7717338"/>
            <a:ext cx="10074372" cy="517065"/>
          </a:xfrm>
          <a:prstGeom prst="rect">
            <a:avLst/>
          </a:prstGeom>
        </p:spPr>
        <p:txBody>
          <a:bodyPr wrap="square" lIns="0" tIns="0" rIns="0" bIns="0" rtlCol="0" anchor="t">
            <a:spAutoFit/>
          </a:bodyPr>
          <a:lstStyle/>
          <a:p>
            <a:pPr>
              <a:lnSpc>
                <a:spcPts val="3999"/>
              </a:lnSpc>
            </a:pPr>
            <a:r>
              <a:rPr lang="en-US" sz="3600" dirty="0">
                <a:solidFill>
                  <a:srgbClr val="FFFFFF"/>
                </a:solidFill>
                <a:latin typeface="Calibri"/>
                <a:cs typeface="Calibri"/>
              </a:rPr>
              <a:t>9. Suggest item for a customer</a:t>
            </a:r>
          </a:p>
        </p:txBody>
      </p:sp>
      <p:sp>
        <p:nvSpPr>
          <p:cNvPr id="30" name="TextBox 18">
            <a:extLst>
              <a:ext uri="{FF2B5EF4-FFF2-40B4-BE49-F238E27FC236}">
                <a16:creationId xmlns:a16="http://schemas.microsoft.com/office/drawing/2014/main" id="{F882AF44-D8B2-156A-0F62-1A4D60CA8C57}"/>
              </a:ext>
            </a:extLst>
          </p:cNvPr>
          <p:cNvSpPr txBox="1"/>
          <p:nvPr/>
        </p:nvSpPr>
        <p:spPr>
          <a:xfrm>
            <a:off x="5409214" y="8368056"/>
            <a:ext cx="10074372" cy="517065"/>
          </a:xfrm>
          <a:prstGeom prst="rect">
            <a:avLst/>
          </a:prstGeom>
        </p:spPr>
        <p:txBody>
          <a:bodyPr wrap="square" lIns="0" tIns="0" rIns="0" bIns="0" rtlCol="0" anchor="t">
            <a:spAutoFit/>
          </a:bodyPr>
          <a:lstStyle/>
          <a:p>
            <a:pPr>
              <a:lnSpc>
                <a:spcPts val="3999"/>
              </a:lnSpc>
            </a:pPr>
            <a:r>
              <a:rPr lang="en-US" sz="3600" dirty="0">
                <a:solidFill>
                  <a:srgbClr val="FFFFFF"/>
                </a:solidFill>
                <a:latin typeface="Calibri"/>
                <a:cs typeface="Calibri"/>
              </a:rPr>
              <a:t>10. Delete and Insert function</a:t>
            </a:r>
          </a:p>
        </p:txBody>
      </p:sp>
    </p:spTree>
    <p:extLst>
      <p:ext uri="{BB962C8B-B14F-4D97-AF65-F5344CB8AC3E}">
        <p14:creationId xmlns:p14="http://schemas.microsoft.com/office/powerpoint/2010/main" val="2422435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2624944" y="7804552"/>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223425" y="-2608853"/>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549918" y="402997"/>
            <a:ext cx="15985481" cy="689741"/>
          </a:xfrm>
          <a:prstGeom prst="rect">
            <a:avLst/>
          </a:prstGeom>
        </p:spPr>
        <p:txBody>
          <a:bodyPr wrap="square" lIns="0" tIns="0" rIns="0" bIns="0" rtlCol="0" anchor="t">
            <a:spAutoFit/>
          </a:bodyPr>
          <a:lstStyle/>
          <a:p>
            <a:pPr>
              <a:lnSpc>
                <a:spcPts val="5218"/>
              </a:lnSpc>
            </a:pPr>
            <a:r>
              <a:rPr lang="en-US" sz="5600" b="1" dirty="0">
                <a:solidFill>
                  <a:srgbClr val="B49567"/>
                </a:solidFill>
                <a:latin typeface="Calibri"/>
                <a:cs typeface="Calibri"/>
              </a:rPr>
              <a:t>4.5.1. Calculate the shipping fee </a:t>
            </a:r>
          </a:p>
        </p:txBody>
      </p:sp>
      <p:sp>
        <p:nvSpPr>
          <p:cNvPr id="24" name="Freeform 24"/>
          <p:cNvSpPr/>
          <p:nvPr/>
        </p:nvSpPr>
        <p:spPr>
          <a:xfrm>
            <a:off x="1514183" y="7516346"/>
            <a:ext cx="1821753" cy="1821753"/>
          </a:xfrm>
          <a:custGeom>
            <a:avLst/>
            <a:gdLst/>
            <a:ahLst/>
            <a:cxnLst/>
            <a:rect l="l" t="t" r="r" b="b"/>
            <a:pathLst>
              <a:path w="1821753" h="1821753">
                <a:moveTo>
                  <a:pt x="0" y="0"/>
                </a:moveTo>
                <a:lnTo>
                  <a:pt x="1821753" y="0"/>
                </a:lnTo>
                <a:lnTo>
                  <a:pt x="1821753" y="1821753"/>
                </a:lnTo>
                <a:lnTo>
                  <a:pt x="0" y="18217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pic>
        <p:nvPicPr>
          <p:cNvPr id="9" name="Picture 8" descr="A screen shot of a computer code&#10;&#10;Description automatically generated">
            <a:extLst>
              <a:ext uri="{FF2B5EF4-FFF2-40B4-BE49-F238E27FC236}">
                <a16:creationId xmlns:a16="http://schemas.microsoft.com/office/drawing/2014/main" id="{0278F54D-286F-F9EE-A5F1-1425D1F40D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780" y="1679526"/>
            <a:ext cx="11826794" cy="5836820"/>
          </a:xfrm>
          <a:prstGeom prst="rect">
            <a:avLst/>
          </a:prstGeom>
        </p:spPr>
      </p:pic>
    </p:spTree>
    <p:extLst>
      <p:ext uri="{BB962C8B-B14F-4D97-AF65-F5344CB8AC3E}">
        <p14:creationId xmlns:p14="http://schemas.microsoft.com/office/powerpoint/2010/main" val="3136732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2624944" y="7804552"/>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223425" y="-2608853"/>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549918" y="402997"/>
            <a:ext cx="15985481" cy="689741"/>
          </a:xfrm>
          <a:prstGeom prst="rect">
            <a:avLst/>
          </a:prstGeom>
        </p:spPr>
        <p:txBody>
          <a:bodyPr wrap="square" lIns="0" tIns="0" rIns="0" bIns="0" rtlCol="0" anchor="t">
            <a:spAutoFit/>
          </a:bodyPr>
          <a:lstStyle/>
          <a:p>
            <a:pPr>
              <a:lnSpc>
                <a:spcPts val="5218"/>
              </a:lnSpc>
            </a:pPr>
            <a:r>
              <a:rPr lang="en-US" sz="5600" b="1" dirty="0">
                <a:solidFill>
                  <a:srgbClr val="B49567"/>
                </a:solidFill>
                <a:latin typeface="Calibri"/>
                <a:cs typeface="Calibri"/>
              </a:rPr>
              <a:t>4.5.2. Get the payment for a bill </a:t>
            </a:r>
          </a:p>
        </p:txBody>
      </p:sp>
      <p:sp>
        <p:nvSpPr>
          <p:cNvPr id="24" name="Freeform 24"/>
          <p:cNvSpPr/>
          <p:nvPr/>
        </p:nvSpPr>
        <p:spPr>
          <a:xfrm>
            <a:off x="1514183" y="7516346"/>
            <a:ext cx="1821753" cy="1821753"/>
          </a:xfrm>
          <a:custGeom>
            <a:avLst/>
            <a:gdLst/>
            <a:ahLst/>
            <a:cxnLst/>
            <a:rect l="l" t="t" r="r" b="b"/>
            <a:pathLst>
              <a:path w="1821753" h="1821753">
                <a:moveTo>
                  <a:pt x="0" y="0"/>
                </a:moveTo>
                <a:lnTo>
                  <a:pt x="1821753" y="0"/>
                </a:lnTo>
                <a:lnTo>
                  <a:pt x="1821753" y="1821753"/>
                </a:lnTo>
                <a:lnTo>
                  <a:pt x="0" y="18217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pic>
        <p:nvPicPr>
          <p:cNvPr id="10" name="Picture 9" descr="A computer code with text&#10;&#10;Description automatically generated with medium confidence">
            <a:extLst>
              <a:ext uri="{FF2B5EF4-FFF2-40B4-BE49-F238E27FC236}">
                <a16:creationId xmlns:a16="http://schemas.microsoft.com/office/drawing/2014/main" id="{FE01413C-856D-2BD7-E874-E2A893C95C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5936" y="1511300"/>
            <a:ext cx="9922864" cy="6254888"/>
          </a:xfrm>
          <a:prstGeom prst="rect">
            <a:avLst/>
          </a:prstGeom>
        </p:spPr>
      </p:pic>
    </p:spTree>
    <p:extLst>
      <p:ext uri="{BB962C8B-B14F-4D97-AF65-F5344CB8AC3E}">
        <p14:creationId xmlns:p14="http://schemas.microsoft.com/office/powerpoint/2010/main" val="2675922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2624944" y="7804552"/>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223425" y="-2608853"/>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549918" y="402997"/>
            <a:ext cx="15985481" cy="689741"/>
          </a:xfrm>
          <a:prstGeom prst="rect">
            <a:avLst/>
          </a:prstGeom>
        </p:spPr>
        <p:txBody>
          <a:bodyPr wrap="square" lIns="0" tIns="0" rIns="0" bIns="0" rtlCol="0" anchor="t">
            <a:spAutoFit/>
          </a:bodyPr>
          <a:lstStyle/>
          <a:p>
            <a:pPr>
              <a:lnSpc>
                <a:spcPts val="5218"/>
              </a:lnSpc>
            </a:pPr>
            <a:r>
              <a:rPr lang="en-US" sz="5600" b="1" dirty="0">
                <a:solidFill>
                  <a:srgbClr val="B49567"/>
                </a:solidFill>
                <a:latin typeface="Calibri"/>
                <a:cs typeface="Calibri"/>
              </a:rPr>
              <a:t>4.5.3. Find most efficient branch in a chain</a:t>
            </a:r>
          </a:p>
        </p:txBody>
      </p:sp>
      <p:sp>
        <p:nvSpPr>
          <p:cNvPr id="24" name="Freeform 24"/>
          <p:cNvSpPr/>
          <p:nvPr/>
        </p:nvSpPr>
        <p:spPr>
          <a:xfrm>
            <a:off x="1514183" y="7516346"/>
            <a:ext cx="1821753" cy="1821753"/>
          </a:xfrm>
          <a:custGeom>
            <a:avLst/>
            <a:gdLst/>
            <a:ahLst/>
            <a:cxnLst/>
            <a:rect l="l" t="t" r="r" b="b"/>
            <a:pathLst>
              <a:path w="1821753" h="1821753">
                <a:moveTo>
                  <a:pt x="0" y="0"/>
                </a:moveTo>
                <a:lnTo>
                  <a:pt x="1821753" y="0"/>
                </a:lnTo>
                <a:lnTo>
                  <a:pt x="1821753" y="1821753"/>
                </a:lnTo>
                <a:lnTo>
                  <a:pt x="0" y="18217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pic>
        <p:nvPicPr>
          <p:cNvPr id="9" name="Picture 8" descr="A screenshot of a computer code&#10;&#10;Description automatically generated">
            <a:extLst>
              <a:ext uri="{FF2B5EF4-FFF2-40B4-BE49-F238E27FC236}">
                <a16:creationId xmlns:a16="http://schemas.microsoft.com/office/drawing/2014/main" id="{E5A34AAD-D59B-E63A-6777-1C7276311B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5749" y="1631949"/>
            <a:ext cx="10267973" cy="7142375"/>
          </a:xfrm>
          <a:prstGeom prst="rect">
            <a:avLst/>
          </a:prstGeom>
        </p:spPr>
      </p:pic>
    </p:spTree>
    <p:extLst>
      <p:ext uri="{BB962C8B-B14F-4D97-AF65-F5344CB8AC3E}">
        <p14:creationId xmlns:p14="http://schemas.microsoft.com/office/powerpoint/2010/main" val="3292539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2624944" y="7804552"/>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706600" y="-2781300"/>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549918" y="402997"/>
            <a:ext cx="15985481" cy="689741"/>
          </a:xfrm>
          <a:prstGeom prst="rect">
            <a:avLst/>
          </a:prstGeom>
        </p:spPr>
        <p:txBody>
          <a:bodyPr wrap="square" lIns="0" tIns="0" rIns="0" bIns="0" rtlCol="0" anchor="t">
            <a:spAutoFit/>
          </a:bodyPr>
          <a:lstStyle/>
          <a:p>
            <a:pPr>
              <a:lnSpc>
                <a:spcPts val="5218"/>
              </a:lnSpc>
            </a:pPr>
            <a:r>
              <a:rPr lang="en-US" sz="5600" b="1" dirty="0">
                <a:solidFill>
                  <a:srgbClr val="B49567"/>
                </a:solidFill>
                <a:latin typeface="Calibri"/>
                <a:cs typeface="Calibri"/>
              </a:rPr>
              <a:t>4.5.4. Get the daily income</a:t>
            </a:r>
          </a:p>
        </p:txBody>
      </p:sp>
      <p:sp>
        <p:nvSpPr>
          <p:cNvPr id="24" name="Freeform 24"/>
          <p:cNvSpPr/>
          <p:nvPr/>
        </p:nvSpPr>
        <p:spPr>
          <a:xfrm>
            <a:off x="1514183" y="7516346"/>
            <a:ext cx="1821753" cy="1821753"/>
          </a:xfrm>
          <a:custGeom>
            <a:avLst/>
            <a:gdLst/>
            <a:ahLst/>
            <a:cxnLst/>
            <a:rect l="l" t="t" r="r" b="b"/>
            <a:pathLst>
              <a:path w="1821753" h="1821753">
                <a:moveTo>
                  <a:pt x="0" y="0"/>
                </a:moveTo>
                <a:lnTo>
                  <a:pt x="1821753" y="0"/>
                </a:lnTo>
                <a:lnTo>
                  <a:pt x="1821753" y="1821753"/>
                </a:lnTo>
                <a:lnTo>
                  <a:pt x="0" y="18217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pic>
        <p:nvPicPr>
          <p:cNvPr id="10" name="Picture 9" descr="A computer code with text&#10;&#10;Description automatically generated">
            <a:extLst>
              <a:ext uri="{FF2B5EF4-FFF2-40B4-BE49-F238E27FC236}">
                <a16:creationId xmlns:a16="http://schemas.microsoft.com/office/drawing/2014/main" id="{37B9817C-BEF7-9372-3F96-F71FC9013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1893611"/>
            <a:ext cx="13341332" cy="5407810"/>
          </a:xfrm>
          <a:prstGeom prst="rect">
            <a:avLst/>
          </a:prstGeom>
        </p:spPr>
      </p:pic>
    </p:spTree>
    <p:extLst>
      <p:ext uri="{BB962C8B-B14F-4D97-AF65-F5344CB8AC3E}">
        <p14:creationId xmlns:p14="http://schemas.microsoft.com/office/powerpoint/2010/main" val="1633645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2624944" y="7804552"/>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706600" y="-2781300"/>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549918" y="402997"/>
            <a:ext cx="15985481" cy="689741"/>
          </a:xfrm>
          <a:prstGeom prst="rect">
            <a:avLst/>
          </a:prstGeom>
        </p:spPr>
        <p:txBody>
          <a:bodyPr wrap="square" lIns="0" tIns="0" rIns="0" bIns="0" rtlCol="0" anchor="t">
            <a:spAutoFit/>
          </a:bodyPr>
          <a:lstStyle/>
          <a:p>
            <a:pPr>
              <a:lnSpc>
                <a:spcPts val="5218"/>
              </a:lnSpc>
            </a:pPr>
            <a:r>
              <a:rPr lang="en-US" sz="5600" b="1" dirty="0">
                <a:solidFill>
                  <a:srgbClr val="B49567"/>
                </a:solidFill>
                <a:latin typeface="Calibri"/>
                <a:cs typeface="Calibri"/>
              </a:rPr>
              <a:t>4.5.5. Get the information of a bill</a:t>
            </a:r>
          </a:p>
        </p:txBody>
      </p:sp>
      <p:sp>
        <p:nvSpPr>
          <p:cNvPr id="24" name="Freeform 24"/>
          <p:cNvSpPr/>
          <p:nvPr/>
        </p:nvSpPr>
        <p:spPr>
          <a:xfrm>
            <a:off x="1514183" y="7516346"/>
            <a:ext cx="1821753" cy="1821753"/>
          </a:xfrm>
          <a:custGeom>
            <a:avLst/>
            <a:gdLst/>
            <a:ahLst/>
            <a:cxnLst/>
            <a:rect l="l" t="t" r="r" b="b"/>
            <a:pathLst>
              <a:path w="1821753" h="1821753">
                <a:moveTo>
                  <a:pt x="0" y="0"/>
                </a:moveTo>
                <a:lnTo>
                  <a:pt x="1821753" y="0"/>
                </a:lnTo>
                <a:lnTo>
                  <a:pt x="1821753" y="1821753"/>
                </a:lnTo>
                <a:lnTo>
                  <a:pt x="0" y="18217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pic>
        <p:nvPicPr>
          <p:cNvPr id="9" name="Picture 8" descr="A screenshot of a computer code&#10;&#10;Description automatically generated">
            <a:extLst>
              <a:ext uri="{FF2B5EF4-FFF2-40B4-BE49-F238E27FC236}">
                <a16:creationId xmlns:a16="http://schemas.microsoft.com/office/drawing/2014/main" id="{01EE392B-1C1B-4434-1BB0-636EB9B5FC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2574" y="1130379"/>
            <a:ext cx="7772400" cy="8026241"/>
          </a:xfrm>
          <a:prstGeom prst="rect">
            <a:avLst/>
          </a:prstGeom>
        </p:spPr>
      </p:pic>
    </p:spTree>
    <p:extLst>
      <p:ext uri="{BB962C8B-B14F-4D97-AF65-F5344CB8AC3E}">
        <p14:creationId xmlns:p14="http://schemas.microsoft.com/office/powerpoint/2010/main" val="2415846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2624944" y="7804552"/>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706600" y="-2781300"/>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549918" y="402997"/>
            <a:ext cx="15985481" cy="689741"/>
          </a:xfrm>
          <a:prstGeom prst="rect">
            <a:avLst/>
          </a:prstGeom>
        </p:spPr>
        <p:txBody>
          <a:bodyPr wrap="square" lIns="0" tIns="0" rIns="0" bIns="0" rtlCol="0" anchor="t">
            <a:spAutoFit/>
          </a:bodyPr>
          <a:lstStyle/>
          <a:p>
            <a:pPr>
              <a:lnSpc>
                <a:spcPts val="5218"/>
              </a:lnSpc>
            </a:pPr>
            <a:r>
              <a:rPr lang="en-US" sz="5600" b="1" dirty="0">
                <a:solidFill>
                  <a:srgbClr val="B49567"/>
                </a:solidFill>
                <a:latin typeface="Calibri"/>
                <a:cs typeface="Calibri"/>
              </a:rPr>
              <a:t>4.5.6. Find loyal customers</a:t>
            </a:r>
          </a:p>
        </p:txBody>
      </p:sp>
      <p:sp>
        <p:nvSpPr>
          <p:cNvPr id="24" name="Freeform 24"/>
          <p:cNvSpPr/>
          <p:nvPr/>
        </p:nvSpPr>
        <p:spPr>
          <a:xfrm>
            <a:off x="1514183" y="7516346"/>
            <a:ext cx="1821753" cy="1821753"/>
          </a:xfrm>
          <a:custGeom>
            <a:avLst/>
            <a:gdLst/>
            <a:ahLst/>
            <a:cxnLst/>
            <a:rect l="l" t="t" r="r" b="b"/>
            <a:pathLst>
              <a:path w="1821753" h="1821753">
                <a:moveTo>
                  <a:pt x="0" y="0"/>
                </a:moveTo>
                <a:lnTo>
                  <a:pt x="1821753" y="0"/>
                </a:lnTo>
                <a:lnTo>
                  <a:pt x="1821753" y="1821753"/>
                </a:lnTo>
                <a:lnTo>
                  <a:pt x="0" y="18217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pic>
        <p:nvPicPr>
          <p:cNvPr id="8" name="Picture 7" descr="A computer code with text&#10;&#10;Description automatically generated with medium confidence">
            <a:extLst>
              <a:ext uri="{FF2B5EF4-FFF2-40B4-BE49-F238E27FC236}">
                <a16:creationId xmlns:a16="http://schemas.microsoft.com/office/drawing/2014/main" id="{78A3F400-7440-FA1D-E719-5356BF99DBB8}"/>
              </a:ext>
            </a:extLst>
          </p:cNvPr>
          <p:cNvPicPr>
            <a:picLocks noChangeAspect="1"/>
          </p:cNvPicPr>
          <p:nvPr/>
        </p:nvPicPr>
        <p:blipFill>
          <a:blip r:embed="rId4"/>
          <a:stretch>
            <a:fillRect/>
          </a:stretch>
        </p:blipFill>
        <p:spPr>
          <a:xfrm>
            <a:off x="2317782" y="1824391"/>
            <a:ext cx="13652436" cy="5181600"/>
          </a:xfrm>
          <a:prstGeom prst="rect">
            <a:avLst/>
          </a:prstGeom>
        </p:spPr>
      </p:pic>
    </p:spTree>
    <p:extLst>
      <p:ext uri="{BB962C8B-B14F-4D97-AF65-F5344CB8AC3E}">
        <p14:creationId xmlns:p14="http://schemas.microsoft.com/office/powerpoint/2010/main" val="1763131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2624944" y="7804552"/>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706600" y="-2781300"/>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549918" y="402997"/>
            <a:ext cx="15985481" cy="689741"/>
          </a:xfrm>
          <a:prstGeom prst="rect">
            <a:avLst/>
          </a:prstGeom>
        </p:spPr>
        <p:txBody>
          <a:bodyPr wrap="square" lIns="0" tIns="0" rIns="0" bIns="0" rtlCol="0" anchor="t">
            <a:spAutoFit/>
          </a:bodyPr>
          <a:lstStyle/>
          <a:p>
            <a:pPr>
              <a:lnSpc>
                <a:spcPts val="5218"/>
              </a:lnSpc>
            </a:pPr>
            <a:r>
              <a:rPr lang="en-US" sz="5600" b="1" dirty="0">
                <a:solidFill>
                  <a:srgbClr val="B49567"/>
                </a:solidFill>
                <a:latin typeface="Calibri"/>
                <a:cs typeface="Calibri"/>
              </a:rPr>
              <a:t>4.5.7. Find most/least favorited product</a:t>
            </a:r>
          </a:p>
        </p:txBody>
      </p:sp>
      <p:sp>
        <p:nvSpPr>
          <p:cNvPr id="24" name="Freeform 24"/>
          <p:cNvSpPr/>
          <p:nvPr/>
        </p:nvSpPr>
        <p:spPr>
          <a:xfrm>
            <a:off x="1514183" y="7516346"/>
            <a:ext cx="1821753" cy="1821753"/>
          </a:xfrm>
          <a:custGeom>
            <a:avLst/>
            <a:gdLst/>
            <a:ahLst/>
            <a:cxnLst/>
            <a:rect l="l" t="t" r="r" b="b"/>
            <a:pathLst>
              <a:path w="1821753" h="1821753">
                <a:moveTo>
                  <a:pt x="0" y="0"/>
                </a:moveTo>
                <a:lnTo>
                  <a:pt x="1821753" y="0"/>
                </a:lnTo>
                <a:lnTo>
                  <a:pt x="1821753" y="1821753"/>
                </a:lnTo>
                <a:lnTo>
                  <a:pt x="0" y="18217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pic>
        <p:nvPicPr>
          <p:cNvPr id="9" name="Picture 8" descr="A computer code with text&#10;&#10;Description automatically generated">
            <a:extLst>
              <a:ext uri="{FF2B5EF4-FFF2-40B4-BE49-F238E27FC236}">
                <a16:creationId xmlns:a16="http://schemas.microsoft.com/office/drawing/2014/main" id="{77393F31-9179-37E9-8713-1F5AF1B0E9EA}"/>
              </a:ext>
            </a:extLst>
          </p:cNvPr>
          <p:cNvPicPr>
            <a:picLocks noChangeAspect="1"/>
          </p:cNvPicPr>
          <p:nvPr/>
        </p:nvPicPr>
        <p:blipFill>
          <a:blip r:embed="rId4"/>
          <a:stretch>
            <a:fillRect/>
          </a:stretch>
        </p:blipFill>
        <p:spPr>
          <a:xfrm>
            <a:off x="159152" y="2680237"/>
            <a:ext cx="7620290" cy="3695700"/>
          </a:xfrm>
          <a:prstGeom prst="rect">
            <a:avLst/>
          </a:prstGeom>
        </p:spPr>
      </p:pic>
      <p:pic>
        <p:nvPicPr>
          <p:cNvPr id="11" name="Picture 10" descr="A computer code with text&#10;&#10;Description automatically generated with medium confidence">
            <a:extLst>
              <a:ext uri="{FF2B5EF4-FFF2-40B4-BE49-F238E27FC236}">
                <a16:creationId xmlns:a16="http://schemas.microsoft.com/office/drawing/2014/main" id="{D03FC534-40C9-2DA4-3C32-0596BF81B927}"/>
              </a:ext>
            </a:extLst>
          </p:cNvPr>
          <p:cNvPicPr>
            <a:picLocks noChangeAspect="1"/>
          </p:cNvPicPr>
          <p:nvPr/>
        </p:nvPicPr>
        <p:blipFill>
          <a:blip r:embed="rId5"/>
          <a:stretch>
            <a:fillRect/>
          </a:stretch>
        </p:blipFill>
        <p:spPr>
          <a:xfrm>
            <a:off x="8127999" y="1803780"/>
            <a:ext cx="8666197" cy="2958720"/>
          </a:xfrm>
          <a:prstGeom prst="rect">
            <a:avLst/>
          </a:prstGeom>
        </p:spPr>
      </p:pic>
      <p:pic>
        <p:nvPicPr>
          <p:cNvPr id="12" name="Picture 11" descr="A computer code with text&#10;&#10;Description automatically generated">
            <a:extLst>
              <a:ext uri="{FF2B5EF4-FFF2-40B4-BE49-F238E27FC236}">
                <a16:creationId xmlns:a16="http://schemas.microsoft.com/office/drawing/2014/main" id="{117922AB-05ED-0D2F-546B-2139B14F1897}"/>
              </a:ext>
            </a:extLst>
          </p:cNvPr>
          <p:cNvPicPr>
            <a:picLocks noChangeAspect="1"/>
          </p:cNvPicPr>
          <p:nvPr/>
        </p:nvPicPr>
        <p:blipFill>
          <a:blip r:embed="rId6"/>
          <a:stretch>
            <a:fillRect/>
          </a:stretch>
        </p:blipFill>
        <p:spPr>
          <a:xfrm>
            <a:off x="8128000" y="5709698"/>
            <a:ext cx="8752810" cy="2958720"/>
          </a:xfrm>
          <a:prstGeom prst="rect">
            <a:avLst/>
          </a:prstGeom>
        </p:spPr>
      </p:pic>
    </p:spTree>
    <p:extLst>
      <p:ext uri="{BB962C8B-B14F-4D97-AF65-F5344CB8AC3E}">
        <p14:creationId xmlns:p14="http://schemas.microsoft.com/office/powerpoint/2010/main" val="3269342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5474945" y="4720845"/>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1958068" y="-3932874"/>
            <a:ext cx="8519113" cy="12170161"/>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57009" r="-57009"/>
              </a:stretch>
            </a:blipFill>
          </p:spPr>
          <p:txBody>
            <a:bodyPr/>
            <a:lstStyle/>
            <a:p>
              <a:endParaRPr lang="en-VN"/>
            </a:p>
          </p:txBody>
        </p:sp>
        <p:sp>
          <p:nvSpPr>
            <p:cNvPr id="7" name="Freeform 7"/>
            <p:cNvSpPr/>
            <p:nvPr/>
          </p:nvSpPr>
          <p:spPr>
            <a:xfrm>
              <a:off x="0" y="0"/>
              <a:ext cx="4445000" cy="6350000"/>
            </a:xfrm>
            <a:custGeom>
              <a:avLst/>
              <a:gdLst/>
              <a:ahLst/>
              <a:cxnLst/>
              <a:rect l="l" t="t" r="r" b="b"/>
              <a:pathLst>
                <a:path w="4445000" h="6350000">
                  <a:moveTo>
                    <a:pt x="2222500" y="19050"/>
                  </a:moveTo>
                  <a:cubicBezTo>
                    <a:pt x="2810510" y="19050"/>
                    <a:pt x="3364230" y="248920"/>
                    <a:pt x="3780790" y="664210"/>
                  </a:cubicBezTo>
                  <a:cubicBezTo>
                    <a:pt x="4197350" y="1079500"/>
                    <a:pt x="4425950" y="1633220"/>
                    <a:pt x="4425950" y="2222500"/>
                  </a:cubicBezTo>
                  <a:lnTo>
                    <a:pt x="4425950" y="4127500"/>
                  </a:lnTo>
                  <a:cubicBezTo>
                    <a:pt x="4425950" y="4715510"/>
                    <a:pt x="4196080" y="5269230"/>
                    <a:pt x="3780790" y="5685790"/>
                  </a:cubicBezTo>
                  <a:cubicBezTo>
                    <a:pt x="3365500" y="6102350"/>
                    <a:pt x="2811780" y="6330950"/>
                    <a:pt x="2222500" y="6330950"/>
                  </a:cubicBezTo>
                  <a:cubicBezTo>
                    <a:pt x="1633220" y="6330950"/>
                    <a:pt x="1080770" y="6101080"/>
                    <a:pt x="664210" y="5685790"/>
                  </a:cubicBezTo>
                  <a:cubicBezTo>
                    <a:pt x="247650" y="5270500"/>
                    <a:pt x="19050" y="4715510"/>
                    <a:pt x="19050" y="4127500"/>
                  </a:cubicBezTo>
                  <a:lnTo>
                    <a:pt x="19050" y="2222500"/>
                  </a:lnTo>
                  <a:cubicBezTo>
                    <a:pt x="19050" y="1634490"/>
                    <a:pt x="248920" y="1080770"/>
                    <a:pt x="664210" y="664210"/>
                  </a:cubicBezTo>
                  <a:cubicBezTo>
                    <a:pt x="1079500" y="247650"/>
                    <a:pt x="1634490" y="19050"/>
                    <a:pt x="2222500" y="19050"/>
                  </a:cubicBezTo>
                  <a:moveTo>
                    <a:pt x="2222500" y="0"/>
                  </a:moveTo>
                  <a:cubicBezTo>
                    <a:pt x="995680" y="0"/>
                    <a:pt x="0" y="995680"/>
                    <a:pt x="0" y="2222500"/>
                  </a:cubicBezTo>
                  <a:lnTo>
                    <a:pt x="0" y="4127500"/>
                  </a:lnTo>
                  <a:cubicBezTo>
                    <a:pt x="0" y="5354320"/>
                    <a:pt x="995680" y="6350000"/>
                    <a:pt x="2222500" y="6350000"/>
                  </a:cubicBezTo>
                  <a:cubicBezTo>
                    <a:pt x="3449320" y="6350000"/>
                    <a:pt x="4445000" y="5354320"/>
                    <a:pt x="4445000" y="4127500"/>
                  </a:cubicBezTo>
                  <a:lnTo>
                    <a:pt x="4445000" y="2222500"/>
                  </a:lnTo>
                  <a:cubicBezTo>
                    <a:pt x="4445000" y="995680"/>
                    <a:pt x="3449320" y="0"/>
                    <a:pt x="2222500" y="0"/>
                  </a:cubicBezTo>
                  <a:lnTo>
                    <a:pt x="2222500" y="0"/>
                  </a:lnTo>
                  <a:close/>
                </a:path>
              </a:pathLst>
            </a:custGeom>
            <a:solidFill>
              <a:srgbClr val="303840"/>
            </a:solidFill>
          </p:spPr>
          <p:txBody>
            <a:bodyPr/>
            <a:lstStyle/>
            <a:p>
              <a:endParaRPr lang="en-VN"/>
            </a:p>
          </p:txBody>
        </p:sp>
      </p:grpSp>
      <p:sp>
        <p:nvSpPr>
          <p:cNvPr id="8" name="Freeform 8"/>
          <p:cNvSpPr/>
          <p:nvPr/>
        </p:nvSpPr>
        <p:spPr>
          <a:xfrm>
            <a:off x="11958068" y="5995879"/>
            <a:ext cx="1792853" cy="1792853"/>
          </a:xfrm>
          <a:custGeom>
            <a:avLst/>
            <a:gdLst/>
            <a:ahLst/>
            <a:cxnLst/>
            <a:rect l="l" t="t" r="r" b="b"/>
            <a:pathLst>
              <a:path w="1792853" h="1792853">
                <a:moveTo>
                  <a:pt x="0" y="0"/>
                </a:moveTo>
                <a:lnTo>
                  <a:pt x="1792852" y="0"/>
                </a:lnTo>
                <a:lnTo>
                  <a:pt x="1792852" y="1792853"/>
                </a:lnTo>
                <a:lnTo>
                  <a:pt x="0" y="17928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grpSp>
        <p:nvGrpSpPr>
          <p:cNvPr id="9" name="Group 9"/>
          <p:cNvGrpSpPr/>
          <p:nvPr/>
        </p:nvGrpSpPr>
        <p:grpSpPr>
          <a:xfrm>
            <a:off x="-5728137" y="-1370996"/>
            <a:ext cx="9170160" cy="917016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028700" y="1796728"/>
            <a:ext cx="1772115" cy="1346807"/>
          </a:xfrm>
          <a:custGeom>
            <a:avLst/>
            <a:gdLst/>
            <a:ahLst/>
            <a:cxnLst/>
            <a:rect l="l" t="t" r="r" b="b"/>
            <a:pathLst>
              <a:path w="1772115" h="1346807">
                <a:moveTo>
                  <a:pt x="0" y="0"/>
                </a:moveTo>
                <a:lnTo>
                  <a:pt x="1772115" y="0"/>
                </a:lnTo>
                <a:lnTo>
                  <a:pt x="1772115" y="1346807"/>
                </a:lnTo>
                <a:lnTo>
                  <a:pt x="0" y="13468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VN"/>
          </a:p>
        </p:txBody>
      </p:sp>
      <p:sp>
        <p:nvSpPr>
          <p:cNvPr id="14" name="AutoShape 14"/>
          <p:cNvSpPr/>
          <p:nvPr/>
        </p:nvSpPr>
        <p:spPr>
          <a:xfrm>
            <a:off x="4765362" y="9258300"/>
            <a:ext cx="7192705" cy="0"/>
          </a:xfrm>
          <a:prstGeom prst="line">
            <a:avLst/>
          </a:prstGeom>
          <a:ln w="47625" cap="flat">
            <a:solidFill>
              <a:srgbClr val="B49567"/>
            </a:solidFill>
            <a:prstDash val="solid"/>
            <a:headEnd type="arrow" w="med" len="sm"/>
            <a:tailEnd type="none" w="sm" len="sm"/>
          </a:ln>
        </p:spPr>
        <p:txBody>
          <a:bodyPr/>
          <a:lstStyle/>
          <a:p>
            <a:endParaRPr lang="en-VN"/>
          </a:p>
        </p:txBody>
      </p:sp>
      <p:grpSp>
        <p:nvGrpSpPr>
          <p:cNvPr id="15" name="Group 15"/>
          <p:cNvGrpSpPr/>
          <p:nvPr/>
        </p:nvGrpSpPr>
        <p:grpSpPr>
          <a:xfrm>
            <a:off x="1028700" y="8738743"/>
            <a:ext cx="3163849" cy="1039115"/>
            <a:chOff x="0" y="0"/>
            <a:chExt cx="1762396" cy="578830"/>
          </a:xfrm>
        </p:grpSpPr>
        <p:sp>
          <p:nvSpPr>
            <p:cNvPr id="16" name="Freeform 16"/>
            <p:cNvSpPr/>
            <p:nvPr/>
          </p:nvSpPr>
          <p:spPr>
            <a:xfrm>
              <a:off x="0" y="0"/>
              <a:ext cx="1762396" cy="578831"/>
            </a:xfrm>
            <a:custGeom>
              <a:avLst/>
              <a:gdLst/>
              <a:ahLst/>
              <a:cxnLst/>
              <a:rect l="l" t="t" r="r" b="b"/>
              <a:pathLst>
                <a:path w="1762396" h="578831">
                  <a:moveTo>
                    <a:pt x="881198" y="0"/>
                  </a:moveTo>
                  <a:cubicBezTo>
                    <a:pt x="394526" y="0"/>
                    <a:pt x="0" y="129576"/>
                    <a:pt x="0" y="289415"/>
                  </a:cubicBezTo>
                  <a:cubicBezTo>
                    <a:pt x="0" y="449255"/>
                    <a:pt x="394526" y="578831"/>
                    <a:pt x="881198" y="578831"/>
                  </a:cubicBezTo>
                  <a:cubicBezTo>
                    <a:pt x="1367870" y="578831"/>
                    <a:pt x="1762396" y="449255"/>
                    <a:pt x="1762396" y="289415"/>
                  </a:cubicBezTo>
                  <a:cubicBezTo>
                    <a:pt x="1762396" y="129576"/>
                    <a:pt x="1367870" y="0"/>
                    <a:pt x="881198" y="0"/>
                  </a:cubicBezTo>
                  <a:close/>
                </a:path>
              </a:pathLst>
            </a:custGeom>
            <a:solidFill>
              <a:srgbClr val="B49567"/>
            </a:solidFill>
          </p:spPr>
          <p:txBody>
            <a:bodyPr/>
            <a:lstStyle/>
            <a:p>
              <a:endParaRPr lang="en-VN"/>
            </a:p>
          </p:txBody>
        </p:sp>
        <p:sp>
          <p:nvSpPr>
            <p:cNvPr id="17" name="TextBox 17"/>
            <p:cNvSpPr txBox="1"/>
            <p:nvPr/>
          </p:nvSpPr>
          <p:spPr>
            <a:xfrm>
              <a:off x="165225" y="6640"/>
              <a:ext cx="1431947" cy="517925"/>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Nourd Light"/>
                </a:rPr>
                <a:t>13.01.2024</a:t>
              </a:r>
            </a:p>
          </p:txBody>
        </p:sp>
      </p:grpSp>
      <p:sp>
        <p:nvSpPr>
          <p:cNvPr id="18" name="AutoShape 18"/>
          <p:cNvSpPr/>
          <p:nvPr/>
        </p:nvSpPr>
        <p:spPr>
          <a:xfrm>
            <a:off x="10231489" y="1749103"/>
            <a:ext cx="2884117" cy="0"/>
          </a:xfrm>
          <a:prstGeom prst="line">
            <a:avLst/>
          </a:prstGeom>
          <a:ln w="47625" cap="flat">
            <a:solidFill>
              <a:srgbClr val="B49567"/>
            </a:solidFill>
            <a:prstDash val="solid"/>
            <a:headEnd type="none" w="sm" len="sm"/>
            <a:tailEnd type="none" w="sm" len="sm"/>
          </a:ln>
        </p:spPr>
        <p:txBody>
          <a:bodyPr/>
          <a:lstStyle/>
          <a:p>
            <a:endParaRPr lang="en-VN"/>
          </a:p>
        </p:txBody>
      </p:sp>
      <p:sp>
        <p:nvSpPr>
          <p:cNvPr id="19" name="TextBox 18">
            <a:extLst>
              <a:ext uri="{FF2B5EF4-FFF2-40B4-BE49-F238E27FC236}">
                <a16:creationId xmlns:a16="http://schemas.microsoft.com/office/drawing/2014/main" id="{04627168-75EF-AAA4-51B1-8055280D55C0}"/>
              </a:ext>
            </a:extLst>
          </p:cNvPr>
          <p:cNvSpPr txBox="1"/>
          <p:nvPr/>
        </p:nvSpPr>
        <p:spPr>
          <a:xfrm>
            <a:off x="3704242" y="2417412"/>
            <a:ext cx="7975581" cy="4985980"/>
          </a:xfrm>
          <a:prstGeom prst="rect">
            <a:avLst/>
          </a:prstGeom>
          <a:noFill/>
        </p:spPr>
        <p:txBody>
          <a:bodyPr wrap="none" lIns="91440" tIns="45720" rIns="91440" bIns="45720" rtlCol="0" anchor="t">
            <a:spAutoFit/>
          </a:bodyPr>
          <a:lstStyle/>
          <a:p>
            <a:r>
              <a:rPr lang="en-VN" sz="5400" b="1" dirty="0">
                <a:solidFill>
                  <a:schemeClr val="bg1"/>
                </a:solidFill>
              </a:rPr>
              <a:t>CONTENT</a:t>
            </a:r>
            <a:r>
              <a:rPr lang="en-VN" sz="4400" b="1" dirty="0">
                <a:solidFill>
                  <a:schemeClr val="bg1"/>
                </a:solidFill>
              </a:rPr>
              <a:t> </a:t>
            </a:r>
            <a:endParaRPr lang="en-VN" sz="4400" b="1">
              <a:solidFill>
                <a:schemeClr val="bg1"/>
              </a:solidFill>
            </a:endParaRPr>
          </a:p>
          <a:p>
            <a:br>
              <a:rPr lang="en-VN" sz="4400" b="1" dirty="0"/>
            </a:br>
            <a:r>
              <a:rPr lang="en-VN" sz="4400" b="1">
                <a:solidFill>
                  <a:schemeClr val="bg1"/>
                </a:solidFill>
              </a:rPr>
              <a:t>1. DESCRIPTION OF THE PROJECT </a:t>
            </a:r>
            <a:br>
              <a:rPr lang="en-VN" sz="4400" b="1" dirty="0"/>
            </a:br>
            <a:r>
              <a:rPr lang="en-VN" sz="4400" b="1" dirty="0">
                <a:solidFill>
                  <a:schemeClr val="bg1"/>
                </a:solidFill>
              </a:rPr>
              <a:t>2. ENTITY RELATION DIAGRAM </a:t>
            </a:r>
            <a:endParaRPr lang="en-VN" sz="4400" b="1" dirty="0">
              <a:solidFill>
                <a:schemeClr val="bg1"/>
              </a:solidFill>
              <a:cs typeface="Calibri"/>
            </a:endParaRPr>
          </a:p>
          <a:p>
            <a:r>
              <a:rPr lang="en-VN" sz="4400" b="1" dirty="0">
                <a:solidFill>
                  <a:schemeClr val="bg1"/>
                </a:solidFill>
              </a:rPr>
              <a:t>3. RELATIONSHIP DIAGRAM </a:t>
            </a:r>
            <a:br>
              <a:rPr lang="en-VN" sz="4400" b="1" dirty="0"/>
            </a:br>
            <a:r>
              <a:rPr lang="en-VN" sz="4400" b="1" dirty="0">
                <a:solidFill>
                  <a:schemeClr val="bg1"/>
                </a:solidFill>
              </a:rPr>
              <a:t>4. QUERY </a:t>
            </a:r>
            <a:endParaRPr lang="en-VN" sz="4400" b="1" dirty="0">
              <a:solidFill>
                <a:schemeClr val="bg1"/>
              </a:solidFill>
              <a:cs typeface="Calibri"/>
            </a:endParaRPr>
          </a:p>
          <a:p>
            <a:r>
              <a:rPr lang="en-VN" sz="4400" b="1" dirty="0">
                <a:solidFill>
                  <a:schemeClr val="bg1"/>
                </a:solidFill>
              </a:rPr>
              <a:t>5. CONTRIBUTION </a:t>
            </a:r>
            <a:endParaRPr lang="en-VN" sz="4400" b="1" dirty="0">
              <a:solidFill>
                <a:schemeClr val="bg1"/>
              </a:solidFill>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2624944" y="7804552"/>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706600" y="-2781300"/>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549918" y="402997"/>
            <a:ext cx="15985481" cy="689741"/>
          </a:xfrm>
          <a:prstGeom prst="rect">
            <a:avLst/>
          </a:prstGeom>
        </p:spPr>
        <p:txBody>
          <a:bodyPr wrap="square" lIns="0" tIns="0" rIns="0" bIns="0" rtlCol="0" anchor="t">
            <a:spAutoFit/>
          </a:bodyPr>
          <a:lstStyle/>
          <a:p>
            <a:pPr>
              <a:lnSpc>
                <a:spcPts val="5218"/>
              </a:lnSpc>
            </a:pPr>
            <a:r>
              <a:rPr lang="en-US" sz="5600" b="1" dirty="0">
                <a:solidFill>
                  <a:srgbClr val="B49567"/>
                </a:solidFill>
                <a:latin typeface="Calibri"/>
                <a:cs typeface="Calibri"/>
              </a:rPr>
              <a:t>4.5.8. Calculating the salary</a:t>
            </a:r>
          </a:p>
        </p:txBody>
      </p:sp>
      <p:sp>
        <p:nvSpPr>
          <p:cNvPr id="24" name="Freeform 24"/>
          <p:cNvSpPr/>
          <p:nvPr/>
        </p:nvSpPr>
        <p:spPr>
          <a:xfrm>
            <a:off x="1514183" y="7516346"/>
            <a:ext cx="1821753" cy="1821753"/>
          </a:xfrm>
          <a:custGeom>
            <a:avLst/>
            <a:gdLst/>
            <a:ahLst/>
            <a:cxnLst/>
            <a:rect l="l" t="t" r="r" b="b"/>
            <a:pathLst>
              <a:path w="1821753" h="1821753">
                <a:moveTo>
                  <a:pt x="0" y="0"/>
                </a:moveTo>
                <a:lnTo>
                  <a:pt x="1821753" y="0"/>
                </a:lnTo>
                <a:lnTo>
                  <a:pt x="1821753" y="1821753"/>
                </a:lnTo>
                <a:lnTo>
                  <a:pt x="0" y="18217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pic>
        <p:nvPicPr>
          <p:cNvPr id="9" name="Picture 8" descr="A computer screen shot of a code&#10;&#10;Description automatically generated">
            <a:extLst>
              <a:ext uri="{FF2B5EF4-FFF2-40B4-BE49-F238E27FC236}">
                <a16:creationId xmlns:a16="http://schemas.microsoft.com/office/drawing/2014/main" id="{0F34E63F-7B41-C793-9FC4-F3F68E87D771}"/>
              </a:ext>
            </a:extLst>
          </p:cNvPr>
          <p:cNvPicPr>
            <a:picLocks noChangeAspect="1"/>
          </p:cNvPicPr>
          <p:nvPr/>
        </p:nvPicPr>
        <p:blipFill>
          <a:blip r:embed="rId4"/>
          <a:stretch>
            <a:fillRect/>
          </a:stretch>
        </p:blipFill>
        <p:spPr>
          <a:xfrm>
            <a:off x="3009669" y="1881876"/>
            <a:ext cx="12556634" cy="6152266"/>
          </a:xfrm>
          <a:prstGeom prst="rect">
            <a:avLst/>
          </a:prstGeom>
        </p:spPr>
      </p:pic>
    </p:spTree>
    <p:extLst>
      <p:ext uri="{BB962C8B-B14F-4D97-AF65-F5344CB8AC3E}">
        <p14:creationId xmlns:p14="http://schemas.microsoft.com/office/powerpoint/2010/main" val="4091543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2624944" y="7804552"/>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706600" y="-2781300"/>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549918" y="402997"/>
            <a:ext cx="15985481" cy="689741"/>
          </a:xfrm>
          <a:prstGeom prst="rect">
            <a:avLst/>
          </a:prstGeom>
        </p:spPr>
        <p:txBody>
          <a:bodyPr wrap="square" lIns="0" tIns="0" rIns="0" bIns="0" rtlCol="0" anchor="t">
            <a:spAutoFit/>
          </a:bodyPr>
          <a:lstStyle/>
          <a:p>
            <a:pPr>
              <a:lnSpc>
                <a:spcPts val="5218"/>
              </a:lnSpc>
            </a:pPr>
            <a:r>
              <a:rPr lang="en-US" sz="5600" b="1" dirty="0">
                <a:solidFill>
                  <a:srgbClr val="B49567"/>
                </a:solidFill>
                <a:latin typeface="Calibri"/>
                <a:cs typeface="Calibri"/>
              </a:rPr>
              <a:t>4.5.9. Suggest item for a customer</a:t>
            </a:r>
          </a:p>
        </p:txBody>
      </p:sp>
      <p:sp>
        <p:nvSpPr>
          <p:cNvPr id="24" name="Freeform 24"/>
          <p:cNvSpPr/>
          <p:nvPr/>
        </p:nvSpPr>
        <p:spPr>
          <a:xfrm>
            <a:off x="1514183" y="7516346"/>
            <a:ext cx="1821753" cy="1821753"/>
          </a:xfrm>
          <a:custGeom>
            <a:avLst/>
            <a:gdLst/>
            <a:ahLst/>
            <a:cxnLst/>
            <a:rect l="l" t="t" r="r" b="b"/>
            <a:pathLst>
              <a:path w="1821753" h="1821753">
                <a:moveTo>
                  <a:pt x="0" y="0"/>
                </a:moveTo>
                <a:lnTo>
                  <a:pt x="1821753" y="0"/>
                </a:lnTo>
                <a:lnTo>
                  <a:pt x="1821753" y="1821753"/>
                </a:lnTo>
                <a:lnTo>
                  <a:pt x="0" y="18217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pic>
        <p:nvPicPr>
          <p:cNvPr id="8" name="Picture 7" descr="A computer screen shot of a code&#10;&#10;Description automatically generated">
            <a:extLst>
              <a:ext uri="{FF2B5EF4-FFF2-40B4-BE49-F238E27FC236}">
                <a16:creationId xmlns:a16="http://schemas.microsoft.com/office/drawing/2014/main" id="{64D77D8C-233F-77B1-745F-750DBF4E7C8C}"/>
              </a:ext>
            </a:extLst>
          </p:cNvPr>
          <p:cNvPicPr>
            <a:picLocks noChangeAspect="1"/>
          </p:cNvPicPr>
          <p:nvPr/>
        </p:nvPicPr>
        <p:blipFill>
          <a:blip r:embed="rId4"/>
          <a:stretch>
            <a:fillRect/>
          </a:stretch>
        </p:blipFill>
        <p:spPr>
          <a:xfrm>
            <a:off x="3886200" y="2023153"/>
            <a:ext cx="10363200" cy="6150249"/>
          </a:xfrm>
          <a:prstGeom prst="rect">
            <a:avLst/>
          </a:prstGeom>
        </p:spPr>
      </p:pic>
    </p:spTree>
    <p:extLst>
      <p:ext uri="{BB962C8B-B14F-4D97-AF65-F5344CB8AC3E}">
        <p14:creationId xmlns:p14="http://schemas.microsoft.com/office/powerpoint/2010/main" val="1709578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4399107" y="-3332584"/>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624944" y="7804552"/>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624944" y="-976577"/>
            <a:ext cx="5647289" cy="9983819"/>
            <a:chOff x="0" y="0"/>
            <a:chExt cx="7529719" cy="13311759"/>
          </a:xfrm>
        </p:grpSpPr>
        <p:pic>
          <p:nvPicPr>
            <p:cNvPr id="9" name="Picture 9"/>
            <p:cNvPicPr>
              <a:picLocks noChangeAspect="1"/>
            </p:cNvPicPr>
            <p:nvPr/>
          </p:nvPicPr>
          <p:blipFill>
            <a:blip r:embed="rId2"/>
            <a:srcRect r="24580"/>
            <a:stretch>
              <a:fillRect/>
            </a:stretch>
          </p:blipFill>
          <p:spPr>
            <a:xfrm>
              <a:off x="0" y="0"/>
              <a:ext cx="7529719" cy="13311759"/>
            </a:xfrm>
            <a:prstGeom prst="rect">
              <a:avLst/>
            </a:prstGeom>
          </p:spPr>
        </p:pic>
      </p:grpSp>
      <p:sp>
        <p:nvSpPr>
          <p:cNvPr id="17" name="TextBox 17"/>
          <p:cNvSpPr txBox="1"/>
          <p:nvPr/>
        </p:nvSpPr>
        <p:spPr>
          <a:xfrm>
            <a:off x="3268793" y="1282386"/>
            <a:ext cx="7780459" cy="689741"/>
          </a:xfrm>
          <a:prstGeom prst="rect">
            <a:avLst/>
          </a:prstGeom>
        </p:spPr>
        <p:txBody>
          <a:bodyPr lIns="0" tIns="0" rIns="0" bIns="0" rtlCol="0" anchor="t">
            <a:spAutoFit/>
          </a:bodyPr>
          <a:lstStyle/>
          <a:p>
            <a:pPr>
              <a:lnSpc>
                <a:spcPts val="5218"/>
              </a:lnSpc>
            </a:pPr>
            <a:r>
              <a:rPr lang="en-US" sz="5600" b="1" dirty="0">
                <a:solidFill>
                  <a:srgbClr val="B49567"/>
                </a:solidFill>
                <a:latin typeface="Calibri"/>
                <a:cs typeface="Calibri"/>
              </a:rPr>
              <a:t>5. Trigger </a:t>
            </a:r>
          </a:p>
        </p:txBody>
      </p:sp>
      <p:sp>
        <p:nvSpPr>
          <p:cNvPr id="18" name="TextBox 18"/>
          <p:cNvSpPr txBox="1"/>
          <p:nvPr/>
        </p:nvSpPr>
        <p:spPr>
          <a:xfrm>
            <a:off x="3699476" y="2155939"/>
            <a:ext cx="14588524" cy="517065"/>
          </a:xfrm>
          <a:prstGeom prst="rect">
            <a:avLst/>
          </a:prstGeom>
        </p:spPr>
        <p:txBody>
          <a:bodyPr wrap="square" lIns="0" tIns="0" rIns="0" bIns="0" rtlCol="0" anchor="t">
            <a:spAutoFit/>
          </a:bodyPr>
          <a:lstStyle/>
          <a:p>
            <a:pPr>
              <a:lnSpc>
                <a:spcPts val="3999"/>
              </a:lnSpc>
            </a:pPr>
            <a:r>
              <a:rPr lang="en-US" sz="3600" dirty="0">
                <a:solidFill>
                  <a:srgbClr val="FFFFFF"/>
                </a:solidFill>
                <a:latin typeface="Calibri"/>
                <a:cs typeface="Calibri"/>
              </a:rPr>
              <a:t>5.1. Trigger to enforce branch manager existence</a:t>
            </a:r>
          </a:p>
        </p:txBody>
      </p:sp>
      <p:sp>
        <p:nvSpPr>
          <p:cNvPr id="20" name="AutoShape 20"/>
          <p:cNvSpPr/>
          <p:nvPr/>
        </p:nvSpPr>
        <p:spPr>
          <a:xfrm>
            <a:off x="7162133" y="1106972"/>
            <a:ext cx="7908257" cy="0"/>
          </a:xfrm>
          <a:prstGeom prst="line">
            <a:avLst/>
          </a:prstGeom>
          <a:ln w="47625" cap="flat">
            <a:solidFill>
              <a:srgbClr val="FFFFFF"/>
            </a:solidFill>
            <a:prstDash val="solid"/>
            <a:headEnd type="none" w="sm" len="sm"/>
            <a:tailEnd type="arrow" w="med" len="sm"/>
          </a:ln>
        </p:spPr>
        <p:txBody>
          <a:bodyPr/>
          <a:lstStyle/>
          <a:p>
            <a:endParaRPr lang="en-VN"/>
          </a:p>
        </p:txBody>
      </p:sp>
      <p:sp>
        <p:nvSpPr>
          <p:cNvPr id="21" name="Freeform 21"/>
          <p:cNvSpPr/>
          <p:nvPr/>
        </p:nvSpPr>
        <p:spPr>
          <a:xfrm>
            <a:off x="15513364" y="423941"/>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pic>
        <p:nvPicPr>
          <p:cNvPr id="10" name="Picture 9">
            <a:extLst>
              <a:ext uri="{FF2B5EF4-FFF2-40B4-BE49-F238E27FC236}">
                <a16:creationId xmlns:a16="http://schemas.microsoft.com/office/drawing/2014/main" id="{B24732BA-CAA1-FB64-76D8-D0243CB11F31}"/>
              </a:ext>
            </a:extLst>
          </p:cNvPr>
          <p:cNvPicPr>
            <a:picLocks noChangeAspect="1"/>
          </p:cNvPicPr>
          <p:nvPr/>
        </p:nvPicPr>
        <p:blipFill>
          <a:blip r:embed="rId5"/>
          <a:stretch>
            <a:fillRect/>
          </a:stretch>
        </p:blipFill>
        <p:spPr>
          <a:xfrm>
            <a:off x="4953000" y="3585210"/>
            <a:ext cx="11273688" cy="5821892"/>
          </a:xfrm>
          <a:prstGeom prst="rect">
            <a:avLst/>
          </a:prstGeom>
        </p:spPr>
      </p:pic>
    </p:spTree>
    <p:extLst>
      <p:ext uri="{BB962C8B-B14F-4D97-AF65-F5344CB8AC3E}">
        <p14:creationId xmlns:p14="http://schemas.microsoft.com/office/powerpoint/2010/main" val="2225915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4399107" y="-3332584"/>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624944" y="7804552"/>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624944" y="-976577"/>
            <a:ext cx="5647289" cy="9983819"/>
            <a:chOff x="0" y="0"/>
            <a:chExt cx="7529719" cy="13311759"/>
          </a:xfrm>
        </p:grpSpPr>
        <p:pic>
          <p:nvPicPr>
            <p:cNvPr id="9" name="Picture 9"/>
            <p:cNvPicPr>
              <a:picLocks noChangeAspect="1"/>
            </p:cNvPicPr>
            <p:nvPr/>
          </p:nvPicPr>
          <p:blipFill>
            <a:blip r:embed="rId2"/>
            <a:srcRect r="24580"/>
            <a:stretch>
              <a:fillRect/>
            </a:stretch>
          </p:blipFill>
          <p:spPr>
            <a:xfrm>
              <a:off x="0" y="0"/>
              <a:ext cx="7529719" cy="13311759"/>
            </a:xfrm>
            <a:prstGeom prst="rect">
              <a:avLst/>
            </a:prstGeom>
          </p:spPr>
        </p:pic>
      </p:grpSp>
      <p:sp>
        <p:nvSpPr>
          <p:cNvPr id="17" name="TextBox 17"/>
          <p:cNvSpPr txBox="1"/>
          <p:nvPr/>
        </p:nvSpPr>
        <p:spPr>
          <a:xfrm>
            <a:off x="3268793" y="1282386"/>
            <a:ext cx="7780459" cy="689741"/>
          </a:xfrm>
          <a:prstGeom prst="rect">
            <a:avLst/>
          </a:prstGeom>
        </p:spPr>
        <p:txBody>
          <a:bodyPr lIns="0" tIns="0" rIns="0" bIns="0" rtlCol="0" anchor="t">
            <a:spAutoFit/>
          </a:bodyPr>
          <a:lstStyle/>
          <a:p>
            <a:pPr>
              <a:lnSpc>
                <a:spcPts val="5218"/>
              </a:lnSpc>
            </a:pPr>
            <a:r>
              <a:rPr lang="en-US" sz="5600" b="1" dirty="0">
                <a:solidFill>
                  <a:srgbClr val="B49567"/>
                </a:solidFill>
                <a:latin typeface="Calibri"/>
                <a:cs typeface="Calibri"/>
              </a:rPr>
              <a:t>5. Trigger </a:t>
            </a:r>
          </a:p>
        </p:txBody>
      </p:sp>
      <p:sp>
        <p:nvSpPr>
          <p:cNvPr id="18" name="TextBox 18"/>
          <p:cNvSpPr txBox="1"/>
          <p:nvPr/>
        </p:nvSpPr>
        <p:spPr>
          <a:xfrm>
            <a:off x="3699476" y="2155939"/>
            <a:ext cx="14588524" cy="517065"/>
          </a:xfrm>
          <a:prstGeom prst="rect">
            <a:avLst/>
          </a:prstGeom>
        </p:spPr>
        <p:txBody>
          <a:bodyPr wrap="square" lIns="0" tIns="0" rIns="0" bIns="0" rtlCol="0" anchor="t">
            <a:spAutoFit/>
          </a:bodyPr>
          <a:lstStyle/>
          <a:p>
            <a:pPr>
              <a:lnSpc>
                <a:spcPts val="3999"/>
              </a:lnSpc>
            </a:pPr>
            <a:r>
              <a:rPr lang="en-US" sz="3600" dirty="0">
                <a:solidFill>
                  <a:srgbClr val="FFFFFF"/>
                </a:solidFill>
                <a:latin typeface="Calibri"/>
                <a:cs typeface="Calibri"/>
              </a:rPr>
              <a:t>5.2. Trigger prevent deleting a job</a:t>
            </a:r>
          </a:p>
        </p:txBody>
      </p:sp>
      <p:sp>
        <p:nvSpPr>
          <p:cNvPr id="20" name="AutoShape 20"/>
          <p:cNvSpPr/>
          <p:nvPr/>
        </p:nvSpPr>
        <p:spPr>
          <a:xfrm>
            <a:off x="7162133" y="1106972"/>
            <a:ext cx="7908257" cy="0"/>
          </a:xfrm>
          <a:prstGeom prst="line">
            <a:avLst/>
          </a:prstGeom>
          <a:ln w="47625" cap="flat">
            <a:solidFill>
              <a:srgbClr val="FFFFFF"/>
            </a:solidFill>
            <a:prstDash val="solid"/>
            <a:headEnd type="none" w="sm" len="sm"/>
            <a:tailEnd type="arrow" w="med" len="sm"/>
          </a:ln>
        </p:spPr>
        <p:txBody>
          <a:bodyPr/>
          <a:lstStyle/>
          <a:p>
            <a:endParaRPr lang="en-VN"/>
          </a:p>
        </p:txBody>
      </p:sp>
      <p:sp>
        <p:nvSpPr>
          <p:cNvPr id="21" name="Freeform 21"/>
          <p:cNvSpPr/>
          <p:nvPr/>
        </p:nvSpPr>
        <p:spPr>
          <a:xfrm>
            <a:off x="15513364" y="423941"/>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pic>
        <p:nvPicPr>
          <p:cNvPr id="12" name="Picture 11" descr="A computer screen shot of a program code&#10;&#10;Description automatically generated">
            <a:extLst>
              <a:ext uri="{FF2B5EF4-FFF2-40B4-BE49-F238E27FC236}">
                <a16:creationId xmlns:a16="http://schemas.microsoft.com/office/drawing/2014/main" id="{4A1E0EDD-78AB-F54C-8383-117D9D211291}"/>
              </a:ext>
            </a:extLst>
          </p:cNvPr>
          <p:cNvPicPr>
            <a:picLocks noChangeAspect="1"/>
          </p:cNvPicPr>
          <p:nvPr/>
        </p:nvPicPr>
        <p:blipFill>
          <a:blip r:embed="rId5"/>
          <a:stretch>
            <a:fillRect/>
          </a:stretch>
        </p:blipFill>
        <p:spPr>
          <a:xfrm>
            <a:off x="5181600" y="3092839"/>
            <a:ext cx="9619766" cy="5784435"/>
          </a:xfrm>
          <a:prstGeom prst="rect">
            <a:avLst/>
          </a:prstGeom>
        </p:spPr>
      </p:pic>
    </p:spTree>
    <p:extLst>
      <p:ext uri="{BB962C8B-B14F-4D97-AF65-F5344CB8AC3E}">
        <p14:creationId xmlns:p14="http://schemas.microsoft.com/office/powerpoint/2010/main" val="2424101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4399107" y="-3332584"/>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624944" y="7804552"/>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624944" y="-976577"/>
            <a:ext cx="5647289" cy="9983819"/>
            <a:chOff x="0" y="0"/>
            <a:chExt cx="7529719" cy="13311759"/>
          </a:xfrm>
        </p:grpSpPr>
        <p:pic>
          <p:nvPicPr>
            <p:cNvPr id="9" name="Picture 9"/>
            <p:cNvPicPr>
              <a:picLocks noChangeAspect="1"/>
            </p:cNvPicPr>
            <p:nvPr/>
          </p:nvPicPr>
          <p:blipFill>
            <a:blip r:embed="rId2"/>
            <a:srcRect r="24580"/>
            <a:stretch>
              <a:fillRect/>
            </a:stretch>
          </p:blipFill>
          <p:spPr>
            <a:xfrm>
              <a:off x="0" y="0"/>
              <a:ext cx="7529719" cy="13311759"/>
            </a:xfrm>
            <a:prstGeom prst="rect">
              <a:avLst/>
            </a:prstGeom>
          </p:spPr>
        </p:pic>
      </p:grpSp>
      <p:sp>
        <p:nvSpPr>
          <p:cNvPr id="17" name="TextBox 17"/>
          <p:cNvSpPr txBox="1"/>
          <p:nvPr/>
        </p:nvSpPr>
        <p:spPr>
          <a:xfrm>
            <a:off x="3268793" y="1282386"/>
            <a:ext cx="7780459" cy="689741"/>
          </a:xfrm>
          <a:prstGeom prst="rect">
            <a:avLst/>
          </a:prstGeom>
        </p:spPr>
        <p:txBody>
          <a:bodyPr lIns="0" tIns="0" rIns="0" bIns="0" rtlCol="0" anchor="t">
            <a:spAutoFit/>
          </a:bodyPr>
          <a:lstStyle/>
          <a:p>
            <a:pPr>
              <a:lnSpc>
                <a:spcPts val="5218"/>
              </a:lnSpc>
            </a:pPr>
            <a:r>
              <a:rPr lang="en-US" sz="5600" b="1" dirty="0">
                <a:solidFill>
                  <a:srgbClr val="B49567"/>
                </a:solidFill>
                <a:latin typeface="Calibri"/>
                <a:cs typeface="Calibri"/>
              </a:rPr>
              <a:t>5. Trigger </a:t>
            </a:r>
          </a:p>
        </p:txBody>
      </p:sp>
      <p:sp>
        <p:nvSpPr>
          <p:cNvPr id="18" name="TextBox 18"/>
          <p:cNvSpPr txBox="1"/>
          <p:nvPr/>
        </p:nvSpPr>
        <p:spPr>
          <a:xfrm>
            <a:off x="3699476" y="2155939"/>
            <a:ext cx="14588524" cy="530338"/>
          </a:xfrm>
          <a:prstGeom prst="rect">
            <a:avLst/>
          </a:prstGeom>
        </p:spPr>
        <p:txBody>
          <a:bodyPr wrap="square" lIns="0" tIns="0" rIns="0" bIns="0" rtlCol="0" anchor="t">
            <a:spAutoFit/>
          </a:bodyPr>
          <a:lstStyle/>
          <a:p>
            <a:pPr>
              <a:lnSpc>
                <a:spcPts val="3999"/>
              </a:lnSpc>
            </a:pPr>
            <a:r>
              <a:rPr lang="en-US" sz="3600" dirty="0">
                <a:solidFill>
                  <a:srgbClr val="FFFFFF"/>
                </a:solidFill>
                <a:latin typeface="Calibri"/>
                <a:cs typeface="Calibri"/>
              </a:rPr>
              <a:t>5.3. Trigger to Validate New Staff Age</a:t>
            </a:r>
          </a:p>
        </p:txBody>
      </p:sp>
      <p:sp>
        <p:nvSpPr>
          <p:cNvPr id="20" name="AutoShape 20"/>
          <p:cNvSpPr/>
          <p:nvPr/>
        </p:nvSpPr>
        <p:spPr>
          <a:xfrm>
            <a:off x="7162133" y="1106972"/>
            <a:ext cx="7908257" cy="0"/>
          </a:xfrm>
          <a:prstGeom prst="line">
            <a:avLst/>
          </a:prstGeom>
          <a:ln w="47625" cap="flat">
            <a:solidFill>
              <a:srgbClr val="FFFFFF"/>
            </a:solidFill>
            <a:prstDash val="solid"/>
            <a:headEnd type="none" w="sm" len="sm"/>
            <a:tailEnd type="arrow" w="med" len="sm"/>
          </a:ln>
        </p:spPr>
        <p:txBody>
          <a:bodyPr/>
          <a:lstStyle/>
          <a:p>
            <a:endParaRPr lang="en-VN"/>
          </a:p>
        </p:txBody>
      </p:sp>
      <p:sp>
        <p:nvSpPr>
          <p:cNvPr id="21" name="Freeform 21"/>
          <p:cNvSpPr/>
          <p:nvPr/>
        </p:nvSpPr>
        <p:spPr>
          <a:xfrm>
            <a:off x="15513364" y="423941"/>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pic>
        <p:nvPicPr>
          <p:cNvPr id="10" name="Picture 9" descr="A computer screen shot of a program code&#10;&#10;Description automatically generated">
            <a:extLst>
              <a:ext uri="{FF2B5EF4-FFF2-40B4-BE49-F238E27FC236}">
                <a16:creationId xmlns:a16="http://schemas.microsoft.com/office/drawing/2014/main" id="{E619F7F8-9AAD-A91B-4259-68079F232CE9}"/>
              </a:ext>
            </a:extLst>
          </p:cNvPr>
          <p:cNvPicPr>
            <a:picLocks noChangeAspect="1"/>
          </p:cNvPicPr>
          <p:nvPr/>
        </p:nvPicPr>
        <p:blipFill>
          <a:blip r:embed="rId5"/>
          <a:stretch>
            <a:fillRect/>
          </a:stretch>
        </p:blipFill>
        <p:spPr>
          <a:xfrm>
            <a:off x="4479028" y="3269440"/>
            <a:ext cx="10182802" cy="5252853"/>
          </a:xfrm>
          <a:prstGeom prst="rect">
            <a:avLst/>
          </a:prstGeom>
        </p:spPr>
      </p:pic>
    </p:spTree>
    <p:extLst>
      <p:ext uri="{BB962C8B-B14F-4D97-AF65-F5344CB8AC3E}">
        <p14:creationId xmlns:p14="http://schemas.microsoft.com/office/powerpoint/2010/main" val="3918322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4399107" y="-3332584"/>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624944" y="7804552"/>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624944" y="-976577"/>
            <a:ext cx="5647289" cy="9983819"/>
            <a:chOff x="0" y="0"/>
            <a:chExt cx="7529719" cy="13311759"/>
          </a:xfrm>
        </p:grpSpPr>
        <p:pic>
          <p:nvPicPr>
            <p:cNvPr id="9" name="Picture 9"/>
            <p:cNvPicPr>
              <a:picLocks noChangeAspect="1"/>
            </p:cNvPicPr>
            <p:nvPr/>
          </p:nvPicPr>
          <p:blipFill>
            <a:blip r:embed="rId2"/>
            <a:srcRect r="24580"/>
            <a:stretch>
              <a:fillRect/>
            </a:stretch>
          </p:blipFill>
          <p:spPr>
            <a:xfrm>
              <a:off x="0" y="0"/>
              <a:ext cx="7529719" cy="13311759"/>
            </a:xfrm>
            <a:prstGeom prst="rect">
              <a:avLst/>
            </a:prstGeom>
          </p:spPr>
        </p:pic>
      </p:grpSp>
      <p:sp>
        <p:nvSpPr>
          <p:cNvPr id="17" name="TextBox 17"/>
          <p:cNvSpPr txBox="1"/>
          <p:nvPr/>
        </p:nvSpPr>
        <p:spPr>
          <a:xfrm>
            <a:off x="3268793" y="1282386"/>
            <a:ext cx="7780459" cy="689741"/>
          </a:xfrm>
          <a:prstGeom prst="rect">
            <a:avLst/>
          </a:prstGeom>
        </p:spPr>
        <p:txBody>
          <a:bodyPr lIns="0" tIns="0" rIns="0" bIns="0" rtlCol="0" anchor="t">
            <a:spAutoFit/>
          </a:bodyPr>
          <a:lstStyle/>
          <a:p>
            <a:pPr>
              <a:lnSpc>
                <a:spcPts val="5218"/>
              </a:lnSpc>
            </a:pPr>
            <a:r>
              <a:rPr lang="en-US" sz="5600" b="1" dirty="0">
                <a:solidFill>
                  <a:srgbClr val="B49567"/>
                </a:solidFill>
                <a:latin typeface="Calibri"/>
                <a:cs typeface="Calibri"/>
              </a:rPr>
              <a:t>5. Trigger </a:t>
            </a:r>
          </a:p>
        </p:txBody>
      </p:sp>
      <p:sp>
        <p:nvSpPr>
          <p:cNvPr id="18" name="TextBox 18"/>
          <p:cNvSpPr txBox="1"/>
          <p:nvPr/>
        </p:nvSpPr>
        <p:spPr>
          <a:xfrm>
            <a:off x="3699476" y="2155939"/>
            <a:ext cx="14588524" cy="512961"/>
          </a:xfrm>
          <a:prstGeom prst="rect">
            <a:avLst/>
          </a:prstGeom>
        </p:spPr>
        <p:txBody>
          <a:bodyPr wrap="square" lIns="0" tIns="0" rIns="0" bIns="0" rtlCol="0" anchor="t">
            <a:spAutoFit/>
          </a:bodyPr>
          <a:lstStyle/>
          <a:p>
            <a:pPr>
              <a:lnSpc>
                <a:spcPts val="3999"/>
              </a:lnSpc>
            </a:pPr>
            <a:r>
              <a:rPr lang="en-US" sz="3600" dirty="0">
                <a:solidFill>
                  <a:schemeClr val="bg1"/>
                </a:solidFill>
                <a:latin typeface="Calibri"/>
                <a:cs typeface="Calibri"/>
              </a:rPr>
              <a:t>5.4. Trigger to Automatically Set Discount for Returning Customer</a:t>
            </a:r>
            <a:endParaRPr lang="vi-VN" sz="3600">
              <a:solidFill>
                <a:schemeClr val="bg1"/>
              </a:solidFill>
              <a:latin typeface="Calibri"/>
              <a:cs typeface="Calibri"/>
            </a:endParaRPr>
          </a:p>
        </p:txBody>
      </p:sp>
      <p:sp>
        <p:nvSpPr>
          <p:cNvPr id="20" name="AutoShape 20"/>
          <p:cNvSpPr/>
          <p:nvPr/>
        </p:nvSpPr>
        <p:spPr>
          <a:xfrm>
            <a:off x="7162133" y="1106972"/>
            <a:ext cx="7908257" cy="0"/>
          </a:xfrm>
          <a:prstGeom prst="line">
            <a:avLst/>
          </a:prstGeom>
          <a:ln w="47625" cap="flat">
            <a:solidFill>
              <a:srgbClr val="FFFFFF"/>
            </a:solidFill>
            <a:prstDash val="solid"/>
            <a:headEnd type="none" w="sm" len="sm"/>
            <a:tailEnd type="arrow" w="med" len="sm"/>
          </a:ln>
        </p:spPr>
        <p:txBody>
          <a:bodyPr/>
          <a:lstStyle/>
          <a:p>
            <a:endParaRPr lang="en-VN"/>
          </a:p>
        </p:txBody>
      </p:sp>
      <p:sp>
        <p:nvSpPr>
          <p:cNvPr id="21" name="Freeform 21"/>
          <p:cNvSpPr/>
          <p:nvPr/>
        </p:nvSpPr>
        <p:spPr>
          <a:xfrm>
            <a:off x="15513364" y="423941"/>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pic>
        <p:nvPicPr>
          <p:cNvPr id="11" name="Picture 10">
            <a:extLst>
              <a:ext uri="{FF2B5EF4-FFF2-40B4-BE49-F238E27FC236}">
                <a16:creationId xmlns:a16="http://schemas.microsoft.com/office/drawing/2014/main" id="{3EE430A8-CCF3-C8DE-8FFC-129DCAA4AD58}"/>
              </a:ext>
            </a:extLst>
          </p:cNvPr>
          <p:cNvPicPr>
            <a:picLocks noChangeAspect="1"/>
          </p:cNvPicPr>
          <p:nvPr/>
        </p:nvPicPr>
        <p:blipFill>
          <a:blip r:embed="rId5"/>
          <a:stretch>
            <a:fillRect/>
          </a:stretch>
        </p:blipFill>
        <p:spPr>
          <a:xfrm>
            <a:off x="5333999" y="3487736"/>
            <a:ext cx="9170159" cy="5386141"/>
          </a:xfrm>
          <a:prstGeom prst="rect">
            <a:avLst/>
          </a:prstGeom>
        </p:spPr>
      </p:pic>
    </p:spTree>
    <p:extLst>
      <p:ext uri="{BB962C8B-B14F-4D97-AF65-F5344CB8AC3E}">
        <p14:creationId xmlns:p14="http://schemas.microsoft.com/office/powerpoint/2010/main" val="81100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4399107" y="-3332584"/>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624944" y="7804552"/>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624944" y="-976577"/>
            <a:ext cx="5647289" cy="9983819"/>
            <a:chOff x="0" y="0"/>
            <a:chExt cx="7529719" cy="13311759"/>
          </a:xfrm>
        </p:grpSpPr>
        <p:pic>
          <p:nvPicPr>
            <p:cNvPr id="9" name="Picture 9"/>
            <p:cNvPicPr>
              <a:picLocks noChangeAspect="1"/>
            </p:cNvPicPr>
            <p:nvPr/>
          </p:nvPicPr>
          <p:blipFill>
            <a:blip r:embed="rId2"/>
            <a:srcRect r="24580"/>
            <a:stretch>
              <a:fillRect/>
            </a:stretch>
          </p:blipFill>
          <p:spPr>
            <a:xfrm>
              <a:off x="0" y="0"/>
              <a:ext cx="7529719" cy="13311759"/>
            </a:xfrm>
            <a:prstGeom prst="rect">
              <a:avLst/>
            </a:prstGeom>
          </p:spPr>
        </p:pic>
      </p:grpSp>
      <p:sp>
        <p:nvSpPr>
          <p:cNvPr id="17" name="TextBox 17"/>
          <p:cNvSpPr txBox="1"/>
          <p:nvPr/>
        </p:nvSpPr>
        <p:spPr>
          <a:xfrm>
            <a:off x="3460845" y="1476747"/>
            <a:ext cx="7780459" cy="689741"/>
          </a:xfrm>
          <a:prstGeom prst="rect">
            <a:avLst/>
          </a:prstGeom>
        </p:spPr>
        <p:txBody>
          <a:bodyPr lIns="0" tIns="0" rIns="0" bIns="0" rtlCol="0" anchor="t">
            <a:spAutoFit/>
          </a:bodyPr>
          <a:lstStyle/>
          <a:p>
            <a:pPr>
              <a:lnSpc>
                <a:spcPts val="5218"/>
              </a:lnSpc>
            </a:pPr>
            <a:r>
              <a:rPr lang="en-US" sz="5600" b="1" dirty="0">
                <a:solidFill>
                  <a:srgbClr val="B49567"/>
                </a:solidFill>
                <a:latin typeface="Calibri"/>
                <a:cs typeface="Calibri"/>
              </a:rPr>
              <a:t>6. View </a:t>
            </a:r>
          </a:p>
        </p:txBody>
      </p:sp>
      <p:sp>
        <p:nvSpPr>
          <p:cNvPr id="18" name="TextBox 18"/>
          <p:cNvSpPr txBox="1"/>
          <p:nvPr/>
        </p:nvSpPr>
        <p:spPr>
          <a:xfrm>
            <a:off x="4526604" y="2539793"/>
            <a:ext cx="12008796" cy="512961"/>
          </a:xfrm>
          <a:prstGeom prst="rect">
            <a:avLst/>
          </a:prstGeom>
        </p:spPr>
        <p:txBody>
          <a:bodyPr wrap="square" lIns="0" tIns="0" rIns="0" bIns="0" rtlCol="0" anchor="t">
            <a:spAutoFit/>
          </a:bodyPr>
          <a:lstStyle/>
          <a:p>
            <a:pPr>
              <a:lnSpc>
                <a:spcPts val="3999"/>
              </a:lnSpc>
            </a:pPr>
            <a:r>
              <a:rPr lang="en-US" sz="3600" dirty="0">
                <a:solidFill>
                  <a:srgbClr val="FFFFFF"/>
                </a:solidFill>
                <a:latin typeface="Calibri"/>
                <a:cs typeface="Calibri"/>
              </a:rPr>
              <a:t>1. View of All Branches and Their Managers</a:t>
            </a:r>
          </a:p>
        </p:txBody>
      </p:sp>
      <p:sp>
        <p:nvSpPr>
          <p:cNvPr id="20" name="AutoShape 20"/>
          <p:cNvSpPr/>
          <p:nvPr/>
        </p:nvSpPr>
        <p:spPr>
          <a:xfrm>
            <a:off x="7162133" y="1106972"/>
            <a:ext cx="7908257" cy="0"/>
          </a:xfrm>
          <a:prstGeom prst="line">
            <a:avLst/>
          </a:prstGeom>
          <a:ln w="47625" cap="flat">
            <a:solidFill>
              <a:srgbClr val="FFFFFF"/>
            </a:solidFill>
            <a:prstDash val="solid"/>
            <a:headEnd type="none" w="sm" len="sm"/>
            <a:tailEnd type="arrow" w="med" len="sm"/>
          </a:ln>
        </p:spPr>
        <p:txBody>
          <a:bodyPr/>
          <a:lstStyle/>
          <a:p>
            <a:endParaRPr lang="en-VN"/>
          </a:p>
        </p:txBody>
      </p:sp>
      <p:sp>
        <p:nvSpPr>
          <p:cNvPr id="21" name="Freeform 21"/>
          <p:cNvSpPr/>
          <p:nvPr/>
        </p:nvSpPr>
        <p:spPr>
          <a:xfrm>
            <a:off x="15513364" y="423941"/>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sp>
        <p:nvSpPr>
          <p:cNvPr id="24" name="TextBox 18">
            <a:extLst>
              <a:ext uri="{FF2B5EF4-FFF2-40B4-BE49-F238E27FC236}">
                <a16:creationId xmlns:a16="http://schemas.microsoft.com/office/drawing/2014/main" id="{75D36E1E-52AD-13DF-1A3E-5D140A2863F8}"/>
              </a:ext>
            </a:extLst>
          </p:cNvPr>
          <p:cNvSpPr txBox="1"/>
          <p:nvPr/>
        </p:nvSpPr>
        <p:spPr>
          <a:xfrm>
            <a:off x="4526604" y="3163707"/>
            <a:ext cx="10074372" cy="517065"/>
          </a:xfrm>
          <a:prstGeom prst="rect">
            <a:avLst/>
          </a:prstGeom>
        </p:spPr>
        <p:txBody>
          <a:bodyPr wrap="square" lIns="0" tIns="0" rIns="0" bIns="0" rtlCol="0" anchor="t">
            <a:spAutoFit/>
          </a:bodyPr>
          <a:lstStyle/>
          <a:p>
            <a:pPr>
              <a:lnSpc>
                <a:spcPts val="3999"/>
              </a:lnSpc>
            </a:pPr>
            <a:r>
              <a:rPr lang="en-US" sz="3600" dirty="0">
                <a:solidFill>
                  <a:srgbClr val="FFFFFF"/>
                </a:solidFill>
                <a:latin typeface="Calibri"/>
                <a:cs typeface="Calibri"/>
              </a:rPr>
              <a:t>2. View of Menu Prices</a:t>
            </a:r>
          </a:p>
        </p:txBody>
      </p:sp>
      <p:sp>
        <p:nvSpPr>
          <p:cNvPr id="10" name="TextBox 18">
            <a:extLst>
              <a:ext uri="{FF2B5EF4-FFF2-40B4-BE49-F238E27FC236}">
                <a16:creationId xmlns:a16="http://schemas.microsoft.com/office/drawing/2014/main" id="{6368EAEE-786D-3D36-A849-E08326F15E37}"/>
              </a:ext>
            </a:extLst>
          </p:cNvPr>
          <p:cNvSpPr txBox="1"/>
          <p:nvPr/>
        </p:nvSpPr>
        <p:spPr>
          <a:xfrm>
            <a:off x="4517797" y="3757235"/>
            <a:ext cx="10074372" cy="512961"/>
          </a:xfrm>
          <a:prstGeom prst="rect">
            <a:avLst/>
          </a:prstGeom>
        </p:spPr>
        <p:txBody>
          <a:bodyPr wrap="square" lIns="0" tIns="0" rIns="0" bIns="0" rtlCol="0" anchor="t">
            <a:spAutoFit/>
          </a:bodyPr>
          <a:lstStyle/>
          <a:p>
            <a:pPr>
              <a:lnSpc>
                <a:spcPts val="3999"/>
              </a:lnSpc>
            </a:pPr>
            <a:r>
              <a:rPr lang="en-US" sz="3600" dirty="0">
                <a:solidFill>
                  <a:srgbClr val="FFFFFF"/>
                </a:solidFill>
                <a:latin typeface="Calibri"/>
                <a:cs typeface="Calibri"/>
              </a:rPr>
              <a:t>3. View of Job Roles and Salaries</a:t>
            </a:r>
          </a:p>
        </p:txBody>
      </p:sp>
      <p:sp>
        <p:nvSpPr>
          <p:cNvPr id="11" name="TextBox 18">
            <a:extLst>
              <a:ext uri="{FF2B5EF4-FFF2-40B4-BE49-F238E27FC236}">
                <a16:creationId xmlns:a16="http://schemas.microsoft.com/office/drawing/2014/main" id="{61182D57-0111-EC0F-640F-D639E29C7C56}"/>
              </a:ext>
            </a:extLst>
          </p:cNvPr>
          <p:cNvSpPr txBox="1"/>
          <p:nvPr/>
        </p:nvSpPr>
        <p:spPr>
          <a:xfrm>
            <a:off x="4533243" y="4354518"/>
            <a:ext cx="10074372" cy="517065"/>
          </a:xfrm>
          <a:prstGeom prst="rect">
            <a:avLst/>
          </a:prstGeom>
        </p:spPr>
        <p:txBody>
          <a:bodyPr wrap="square" lIns="0" tIns="0" rIns="0" bIns="0" rtlCol="0" anchor="t">
            <a:spAutoFit/>
          </a:bodyPr>
          <a:lstStyle/>
          <a:p>
            <a:pPr>
              <a:lnSpc>
                <a:spcPts val="3999"/>
              </a:lnSpc>
            </a:pPr>
            <a:r>
              <a:rPr lang="en-US" sz="3600" dirty="0">
                <a:solidFill>
                  <a:srgbClr val="FFFFFF"/>
                </a:solidFill>
                <a:latin typeface="Calibri"/>
                <a:cs typeface="Calibri"/>
              </a:rPr>
              <a:t>4. View of Staff Details</a:t>
            </a:r>
          </a:p>
        </p:txBody>
      </p:sp>
      <p:sp>
        <p:nvSpPr>
          <p:cNvPr id="16" name="TextBox 18">
            <a:extLst>
              <a:ext uri="{FF2B5EF4-FFF2-40B4-BE49-F238E27FC236}">
                <a16:creationId xmlns:a16="http://schemas.microsoft.com/office/drawing/2014/main" id="{D8109B31-0C2A-6ACB-ED9A-2A8F4928223B}"/>
              </a:ext>
            </a:extLst>
          </p:cNvPr>
          <p:cNvSpPr txBox="1"/>
          <p:nvPr/>
        </p:nvSpPr>
        <p:spPr>
          <a:xfrm>
            <a:off x="4533243" y="4973780"/>
            <a:ext cx="10074372" cy="517065"/>
          </a:xfrm>
          <a:prstGeom prst="rect">
            <a:avLst/>
          </a:prstGeom>
        </p:spPr>
        <p:txBody>
          <a:bodyPr wrap="square" lIns="0" tIns="0" rIns="0" bIns="0" rtlCol="0" anchor="t">
            <a:spAutoFit/>
          </a:bodyPr>
          <a:lstStyle/>
          <a:p>
            <a:pPr>
              <a:lnSpc>
                <a:spcPts val="3999"/>
              </a:lnSpc>
            </a:pPr>
            <a:r>
              <a:rPr lang="en-US" sz="3600" dirty="0">
                <a:solidFill>
                  <a:srgbClr val="FFFFFF"/>
                </a:solidFill>
                <a:latin typeface="Calibri"/>
                <a:cs typeface="Calibri"/>
              </a:rPr>
              <a:t>5. View of Customer Details</a:t>
            </a:r>
          </a:p>
        </p:txBody>
      </p:sp>
      <p:sp>
        <p:nvSpPr>
          <p:cNvPr id="22" name="TextBox 18">
            <a:extLst>
              <a:ext uri="{FF2B5EF4-FFF2-40B4-BE49-F238E27FC236}">
                <a16:creationId xmlns:a16="http://schemas.microsoft.com/office/drawing/2014/main" id="{5D3813D3-11FD-94E9-16E4-F6FB699C35E6}"/>
              </a:ext>
            </a:extLst>
          </p:cNvPr>
          <p:cNvSpPr txBox="1"/>
          <p:nvPr/>
        </p:nvSpPr>
        <p:spPr>
          <a:xfrm>
            <a:off x="4517797" y="5583250"/>
            <a:ext cx="10074372" cy="517065"/>
          </a:xfrm>
          <a:prstGeom prst="rect">
            <a:avLst/>
          </a:prstGeom>
        </p:spPr>
        <p:txBody>
          <a:bodyPr wrap="square" lIns="0" tIns="0" rIns="0" bIns="0" rtlCol="0" anchor="t">
            <a:spAutoFit/>
          </a:bodyPr>
          <a:lstStyle/>
          <a:p>
            <a:pPr>
              <a:lnSpc>
                <a:spcPts val="3999"/>
              </a:lnSpc>
            </a:pPr>
            <a:r>
              <a:rPr lang="en-US" sz="3600" dirty="0">
                <a:solidFill>
                  <a:srgbClr val="FFFFFF"/>
                </a:solidFill>
                <a:latin typeface="Calibri"/>
                <a:cs typeface="Calibri"/>
              </a:rPr>
              <a:t>6. View of Order Summaries</a:t>
            </a:r>
          </a:p>
        </p:txBody>
      </p:sp>
      <p:sp>
        <p:nvSpPr>
          <p:cNvPr id="27" name="TextBox 18">
            <a:extLst>
              <a:ext uri="{FF2B5EF4-FFF2-40B4-BE49-F238E27FC236}">
                <a16:creationId xmlns:a16="http://schemas.microsoft.com/office/drawing/2014/main" id="{1C744E20-6356-6ACD-DB9F-CE7AF7CA90FE}"/>
              </a:ext>
            </a:extLst>
          </p:cNvPr>
          <p:cNvSpPr txBox="1"/>
          <p:nvPr/>
        </p:nvSpPr>
        <p:spPr>
          <a:xfrm>
            <a:off x="4517797" y="6201792"/>
            <a:ext cx="10074372" cy="517065"/>
          </a:xfrm>
          <a:prstGeom prst="rect">
            <a:avLst/>
          </a:prstGeom>
        </p:spPr>
        <p:txBody>
          <a:bodyPr wrap="square" lIns="0" tIns="0" rIns="0" bIns="0" rtlCol="0" anchor="t">
            <a:spAutoFit/>
          </a:bodyPr>
          <a:lstStyle/>
          <a:p>
            <a:pPr>
              <a:lnSpc>
                <a:spcPts val="3999"/>
              </a:lnSpc>
            </a:pPr>
            <a:r>
              <a:rPr lang="en-US" sz="3600" dirty="0">
                <a:solidFill>
                  <a:srgbClr val="FFFFFF"/>
                </a:solidFill>
                <a:latin typeface="Calibri"/>
                <a:cs typeface="Calibri"/>
              </a:rPr>
              <a:t>7. View of Total Sales Per Item </a:t>
            </a:r>
          </a:p>
        </p:txBody>
      </p:sp>
      <p:sp>
        <p:nvSpPr>
          <p:cNvPr id="28" name="TextBox 18">
            <a:extLst>
              <a:ext uri="{FF2B5EF4-FFF2-40B4-BE49-F238E27FC236}">
                <a16:creationId xmlns:a16="http://schemas.microsoft.com/office/drawing/2014/main" id="{D4AEFD8E-713F-5F5D-375A-DB2611D36C9E}"/>
              </a:ext>
            </a:extLst>
          </p:cNvPr>
          <p:cNvSpPr txBox="1"/>
          <p:nvPr/>
        </p:nvSpPr>
        <p:spPr>
          <a:xfrm>
            <a:off x="4533243" y="6819485"/>
            <a:ext cx="10074372" cy="517065"/>
          </a:xfrm>
          <a:prstGeom prst="rect">
            <a:avLst/>
          </a:prstGeom>
        </p:spPr>
        <p:txBody>
          <a:bodyPr wrap="square" lIns="0" tIns="0" rIns="0" bIns="0" rtlCol="0" anchor="t">
            <a:spAutoFit/>
          </a:bodyPr>
          <a:lstStyle/>
          <a:p>
            <a:pPr>
              <a:lnSpc>
                <a:spcPts val="3999"/>
              </a:lnSpc>
            </a:pPr>
            <a:r>
              <a:rPr lang="en-US" sz="3600" dirty="0">
                <a:solidFill>
                  <a:srgbClr val="FFFFFF"/>
                </a:solidFill>
                <a:latin typeface="Calibri"/>
                <a:cs typeface="Calibri"/>
              </a:rPr>
              <a:t>8. View of Daily Sales</a:t>
            </a:r>
          </a:p>
        </p:txBody>
      </p:sp>
      <p:sp>
        <p:nvSpPr>
          <p:cNvPr id="29" name="TextBox 18">
            <a:extLst>
              <a:ext uri="{FF2B5EF4-FFF2-40B4-BE49-F238E27FC236}">
                <a16:creationId xmlns:a16="http://schemas.microsoft.com/office/drawing/2014/main" id="{8D428180-AF7A-28D2-43F1-AE5A4BC20B5F}"/>
              </a:ext>
            </a:extLst>
          </p:cNvPr>
          <p:cNvSpPr txBox="1"/>
          <p:nvPr/>
        </p:nvSpPr>
        <p:spPr>
          <a:xfrm>
            <a:off x="4533243" y="7441256"/>
            <a:ext cx="10074372" cy="517065"/>
          </a:xfrm>
          <a:prstGeom prst="rect">
            <a:avLst/>
          </a:prstGeom>
        </p:spPr>
        <p:txBody>
          <a:bodyPr wrap="square" lIns="0" tIns="0" rIns="0" bIns="0" rtlCol="0" anchor="t">
            <a:spAutoFit/>
          </a:bodyPr>
          <a:lstStyle/>
          <a:p>
            <a:pPr>
              <a:lnSpc>
                <a:spcPts val="3999"/>
              </a:lnSpc>
            </a:pPr>
            <a:r>
              <a:rPr lang="en-US" sz="3600">
                <a:solidFill>
                  <a:srgbClr val="FFFFFF"/>
                </a:solidFill>
                <a:latin typeface="Calibri"/>
                <a:cs typeface="Calibri"/>
              </a:rPr>
              <a:t>9. View of Staff Per Branch </a:t>
            </a:r>
          </a:p>
        </p:txBody>
      </p:sp>
      <p:sp>
        <p:nvSpPr>
          <p:cNvPr id="30" name="TextBox 18">
            <a:extLst>
              <a:ext uri="{FF2B5EF4-FFF2-40B4-BE49-F238E27FC236}">
                <a16:creationId xmlns:a16="http://schemas.microsoft.com/office/drawing/2014/main" id="{F882AF44-D8B2-156A-0F62-1A4D60CA8C57}"/>
              </a:ext>
            </a:extLst>
          </p:cNvPr>
          <p:cNvSpPr txBox="1"/>
          <p:nvPr/>
        </p:nvSpPr>
        <p:spPr>
          <a:xfrm>
            <a:off x="4533243" y="8052809"/>
            <a:ext cx="10074372" cy="517065"/>
          </a:xfrm>
          <a:prstGeom prst="rect">
            <a:avLst/>
          </a:prstGeom>
        </p:spPr>
        <p:txBody>
          <a:bodyPr wrap="square" lIns="0" tIns="0" rIns="0" bIns="0" rtlCol="0" anchor="t">
            <a:spAutoFit/>
          </a:bodyPr>
          <a:lstStyle/>
          <a:p>
            <a:pPr>
              <a:lnSpc>
                <a:spcPts val="3999"/>
              </a:lnSpc>
            </a:pPr>
            <a:r>
              <a:rPr lang="en-US" sz="3600" dirty="0">
                <a:solidFill>
                  <a:srgbClr val="FFFFFF"/>
                </a:solidFill>
                <a:latin typeface="Calibri"/>
                <a:cs typeface="Calibri"/>
              </a:rPr>
              <a:t>10. View of Items Never Ordered </a:t>
            </a:r>
          </a:p>
        </p:txBody>
      </p:sp>
    </p:spTree>
    <p:extLst>
      <p:ext uri="{BB962C8B-B14F-4D97-AF65-F5344CB8AC3E}">
        <p14:creationId xmlns:p14="http://schemas.microsoft.com/office/powerpoint/2010/main" val="2840935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4399107" y="-3332584"/>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624944" y="7804552"/>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624944" y="-976577"/>
            <a:ext cx="5647289" cy="9983819"/>
            <a:chOff x="0" y="0"/>
            <a:chExt cx="7529719" cy="13311759"/>
          </a:xfrm>
        </p:grpSpPr>
        <p:pic>
          <p:nvPicPr>
            <p:cNvPr id="9" name="Picture 9"/>
            <p:cNvPicPr>
              <a:picLocks noChangeAspect="1"/>
            </p:cNvPicPr>
            <p:nvPr/>
          </p:nvPicPr>
          <p:blipFill>
            <a:blip r:embed="rId2"/>
            <a:srcRect r="24580"/>
            <a:stretch>
              <a:fillRect/>
            </a:stretch>
          </p:blipFill>
          <p:spPr>
            <a:xfrm>
              <a:off x="0" y="0"/>
              <a:ext cx="7529719" cy="13311759"/>
            </a:xfrm>
            <a:prstGeom prst="rect">
              <a:avLst/>
            </a:prstGeom>
          </p:spPr>
        </p:pic>
      </p:grpSp>
      <p:sp>
        <p:nvSpPr>
          <p:cNvPr id="17" name="TextBox 17"/>
          <p:cNvSpPr txBox="1"/>
          <p:nvPr/>
        </p:nvSpPr>
        <p:spPr>
          <a:xfrm>
            <a:off x="3460845" y="1476747"/>
            <a:ext cx="7780459" cy="689741"/>
          </a:xfrm>
          <a:prstGeom prst="rect">
            <a:avLst/>
          </a:prstGeom>
        </p:spPr>
        <p:txBody>
          <a:bodyPr lIns="0" tIns="0" rIns="0" bIns="0" rtlCol="0" anchor="t">
            <a:spAutoFit/>
          </a:bodyPr>
          <a:lstStyle/>
          <a:p>
            <a:pPr>
              <a:lnSpc>
                <a:spcPts val="5218"/>
              </a:lnSpc>
            </a:pPr>
            <a:r>
              <a:rPr lang="en-US" sz="5600" b="1" dirty="0">
                <a:solidFill>
                  <a:srgbClr val="B49567"/>
                </a:solidFill>
                <a:latin typeface="Calibri"/>
                <a:cs typeface="Calibri"/>
              </a:rPr>
              <a:t>6. View </a:t>
            </a:r>
          </a:p>
        </p:txBody>
      </p:sp>
      <p:sp>
        <p:nvSpPr>
          <p:cNvPr id="18" name="TextBox 18"/>
          <p:cNvSpPr txBox="1"/>
          <p:nvPr/>
        </p:nvSpPr>
        <p:spPr>
          <a:xfrm>
            <a:off x="4526604" y="2539793"/>
            <a:ext cx="12008796" cy="512961"/>
          </a:xfrm>
          <a:prstGeom prst="rect">
            <a:avLst/>
          </a:prstGeom>
        </p:spPr>
        <p:txBody>
          <a:bodyPr wrap="square" lIns="0" tIns="0" rIns="0" bIns="0" rtlCol="0" anchor="t">
            <a:spAutoFit/>
          </a:bodyPr>
          <a:lstStyle/>
          <a:p>
            <a:pPr>
              <a:lnSpc>
                <a:spcPts val="3999"/>
              </a:lnSpc>
            </a:pPr>
            <a:r>
              <a:rPr lang="en-US" sz="3500" dirty="0">
                <a:solidFill>
                  <a:schemeClr val="bg1"/>
                </a:solidFill>
                <a:latin typeface="Calibri"/>
                <a:cs typeface="Calibri"/>
              </a:rPr>
              <a:t>11. View of Active Customers</a:t>
            </a:r>
            <a:endParaRPr lang="vi-VN" sz="3500">
              <a:solidFill>
                <a:schemeClr val="bg1"/>
              </a:solidFill>
              <a:latin typeface="Calibri"/>
              <a:cs typeface="Calibri"/>
            </a:endParaRPr>
          </a:p>
        </p:txBody>
      </p:sp>
      <p:sp>
        <p:nvSpPr>
          <p:cNvPr id="20" name="AutoShape 20"/>
          <p:cNvSpPr/>
          <p:nvPr/>
        </p:nvSpPr>
        <p:spPr>
          <a:xfrm>
            <a:off x="7162133" y="1106972"/>
            <a:ext cx="7908257" cy="0"/>
          </a:xfrm>
          <a:prstGeom prst="line">
            <a:avLst/>
          </a:prstGeom>
          <a:ln w="47625" cap="flat">
            <a:solidFill>
              <a:srgbClr val="FFFFFF"/>
            </a:solidFill>
            <a:prstDash val="solid"/>
            <a:headEnd type="none" w="sm" len="sm"/>
            <a:tailEnd type="arrow" w="med" len="sm"/>
          </a:ln>
        </p:spPr>
        <p:txBody>
          <a:bodyPr/>
          <a:lstStyle/>
          <a:p>
            <a:endParaRPr lang="en-VN"/>
          </a:p>
        </p:txBody>
      </p:sp>
      <p:sp>
        <p:nvSpPr>
          <p:cNvPr id="21" name="Freeform 21"/>
          <p:cNvSpPr/>
          <p:nvPr/>
        </p:nvSpPr>
        <p:spPr>
          <a:xfrm>
            <a:off x="15513364" y="423941"/>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sp>
        <p:nvSpPr>
          <p:cNvPr id="24" name="TextBox 18">
            <a:extLst>
              <a:ext uri="{FF2B5EF4-FFF2-40B4-BE49-F238E27FC236}">
                <a16:creationId xmlns:a16="http://schemas.microsoft.com/office/drawing/2014/main" id="{75D36E1E-52AD-13DF-1A3E-5D140A2863F8}"/>
              </a:ext>
            </a:extLst>
          </p:cNvPr>
          <p:cNvSpPr txBox="1"/>
          <p:nvPr/>
        </p:nvSpPr>
        <p:spPr>
          <a:xfrm>
            <a:off x="4526604" y="3163707"/>
            <a:ext cx="10074372" cy="517065"/>
          </a:xfrm>
          <a:prstGeom prst="rect">
            <a:avLst/>
          </a:prstGeom>
        </p:spPr>
        <p:txBody>
          <a:bodyPr wrap="square" lIns="0" tIns="0" rIns="0" bIns="0" rtlCol="0" anchor="t">
            <a:spAutoFit/>
          </a:bodyPr>
          <a:lstStyle/>
          <a:p>
            <a:pPr>
              <a:lnSpc>
                <a:spcPts val="3999"/>
              </a:lnSpc>
            </a:pPr>
            <a:r>
              <a:rPr lang="en-US" sz="3600" dirty="0">
                <a:solidFill>
                  <a:srgbClr val="FFFFFF"/>
                </a:solidFill>
                <a:latin typeface="Calibri"/>
                <a:cs typeface="Calibri"/>
              </a:rPr>
              <a:t>12. View of Staff Full-time and Part-time</a:t>
            </a:r>
          </a:p>
        </p:txBody>
      </p:sp>
      <p:sp>
        <p:nvSpPr>
          <p:cNvPr id="10" name="TextBox 18">
            <a:extLst>
              <a:ext uri="{FF2B5EF4-FFF2-40B4-BE49-F238E27FC236}">
                <a16:creationId xmlns:a16="http://schemas.microsoft.com/office/drawing/2014/main" id="{6368EAEE-786D-3D36-A849-E08326F15E37}"/>
              </a:ext>
            </a:extLst>
          </p:cNvPr>
          <p:cNvSpPr txBox="1"/>
          <p:nvPr/>
        </p:nvSpPr>
        <p:spPr>
          <a:xfrm>
            <a:off x="4533243" y="3757235"/>
            <a:ext cx="10074372" cy="512961"/>
          </a:xfrm>
          <a:prstGeom prst="rect">
            <a:avLst/>
          </a:prstGeom>
        </p:spPr>
        <p:txBody>
          <a:bodyPr wrap="square" lIns="0" tIns="0" rIns="0" bIns="0" rtlCol="0" anchor="t">
            <a:spAutoFit/>
          </a:bodyPr>
          <a:lstStyle/>
          <a:p>
            <a:pPr>
              <a:lnSpc>
                <a:spcPts val="3999"/>
              </a:lnSpc>
            </a:pPr>
            <a:r>
              <a:rPr lang="en-US" sz="3600" dirty="0">
                <a:solidFill>
                  <a:srgbClr val="FFFFFF"/>
                </a:solidFill>
                <a:latin typeface="Calibri"/>
                <a:cs typeface="Calibri"/>
              </a:rPr>
              <a:t>13. View of Most Recent Orders</a:t>
            </a:r>
          </a:p>
        </p:txBody>
      </p:sp>
      <p:sp>
        <p:nvSpPr>
          <p:cNvPr id="11" name="TextBox 18">
            <a:extLst>
              <a:ext uri="{FF2B5EF4-FFF2-40B4-BE49-F238E27FC236}">
                <a16:creationId xmlns:a16="http://schemas.microsoft.com/office/drawing/2014/main" id="{61182D57-0111-EC0F-640F-D639E29C7C56}"/>
              </a:ext>
            </a:extLst>
          </p:cNvPr>
          <p:cNvSpPr txBox="1"/>
          <p:nvPr/>
        </p:nvSpPr>
        <p:spPr>
          <a:xfrm>
            <a:off x="4533242" y="4339073"/>
            <a:ext cx="12002157" cy="512961"/>
          </a:xfrm>
          <a:prstGeom prst="rect">
            <a:avLst/>
          </a:prstGeom>
        </p:spPr>
        <p:txBody>
          <a:bodyPr wrap="square" lIns="0" tIns="0" rIns="0" bIns="0" rtlCol="0" anchor="t">
            <a:spAutoFit/>
          </a:bodyPr>
          <a:lstStyle/>
          <a:p>
            <a:pPr>
              <a:lnSpc>
                <a:spcPts val="3999"/>
              </a:lnSpc>
            </a:pPr>
            <a:r>
              <a:rPr lang="en-US" sz="3600" dirty="0">
                <a:solidFill>
                  <a:srgbClr val="FFFFFF"/>
                </a:solidFill>
                <a:latin typeface="Calibri"/>
                <a:cs typeface="Calibri"/>
              </a:rPr>
              <a:t>14. View of Average Distance for Online Orders</a:t>
            </a:r>
          </a:p>
        </p:txBody>
      </p:sp>
      <p:sp>
        <p:nvSpPr>
          <p:cNvPr id="16" name="TextBox 18">
            <a:extLst>
              <a:ext uri="{FF2B5EF4-FFF2-40B4-BE49-F238E27FC236}">
                <a16:creationId xmlns:a16="http://schemas.microsoft.com/office/drawing/2014/main" id="{D8109B31-0C2A-6ACB-ED9A-2A8F4928223B}"/>
              </a:ext>
            </a:extLst>
          </p:cNvPr>
          <p:cNvSpPr txBox="1"/>
          <p:nvPr/>
        </p:nvSpPr>
        <p:spPr>
          <a:xfrm>
            <a:off x="4533243" y="4942889"/>
            <a:ext cx="10074372" cy="517065"/>
          </a:xfrm>
          <a:prstGeom prst="rect">
            <a:avLst/>
          </a:prstGeom>
        </p:spPr>
        <p:txBody>
          <a:bodyPr wrap="square" lIns="0" tIns="0" rIns="0" bIns="0" rtlCol="0" anchor="t">
            <a:spAutoFit/>
          </a:bodyPr>
          <a:lstStyle/>
          <a:p>
            <a:pPr>
              <a:lnSpc>
                <a:spcPts val="3999"/>
              </a:lnSpc>
            </a:pPr>
            <a:r>
              <a:rPr lang="en-US" sz="3600" dirty="0">
                <a:solidFill>
                  <a:srgbClr val="FFFFFF"/>
                </a:solidFill>
                <a:latin typeface="Calibri"/>
                <a:cs typeface="Calibri"/>
              </a:rPr>
              <a:t>15. View of Customer Order History</a:t>
            </a:r>
          </a:p>
        </p:txBody>
      </p:sp>
    </p:spTree>
    <p:extLst>
      <p:ext uri="{BB962C8B-B14F-4D97-AF65-F5344CB8AC3E}">
        <p14:creationId xmlns:p14="http://schemas.microsoft.com/office/powerpoint/2010/main" val="1731757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a:extLst>
            <a:ext uri="{FF2B5EF4-FFF2-40B4-BE49-F238E27FC236}">
              <a16:creationId xmlns:a16="http://schemas.microsoft.com/office/drawing/2014/main" id="{FBEFC131-32A1-B7BD-7CF7-1C80DFBB3E6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B0906D2-70B1-859C-FA4A-53C8F138C42F}"/>
              </a:ext>
            </a:extLst>
          </p:cNvPr>
          <p:cNvGrpSpPr/>
          <p:nvPr/>
        </p:nvGrpSpPr>
        <p:grpSpPr>
          <a:xfrm>
            <a:off x="14399107" y="-3332584"/>
            <a:ext cx="9170160" cy="9170160"/>
            <a:chOff x="0" y="0"/>
            <a:chExt cx="812800" cy="812800"/>
          </a:xfrm>
        </p:grpSpPr>
        <p:sp>
          <p:nvSpPr>
            <p:cNvPr id="3" name="Freeform 3">
              <a:extLst>
                <a:ext uri="{FF2B5EF4-FFF2-40B4-BE49-F238E27FC236}">
                  <a16:creationId xmlns:a16="http://schemas.microsoft.com/office/drawing/2014/main" id="{EA8AD400-FC3F-9D0B-F9C6-A4165174DE0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a:extLst>
                <a:ext uri="{FF2B5EF4-FFF2-40B4-BE49-F238E27FC236}">
                  <a16:creationId xmlns:a16="http://schemas.microsoft.com/office/drawing/2014/main" id="{002DABD7-ABE6-206D-EDE0-A0E3C5464E7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a:extLst>
              <a:ext uri="{FF2B5EF4-FFF2-40B4-BE49-F238E27FC236}">
                <a16:creationId xmlns:a16="http://schemas.microsoft.com/office/drawing/2014/main" id="{66E97CED-5FAA-5558-B02C-EA86AD1D2964}"/>
              </a:ext>
            </a:extLst>
          </p:cNvPr>
          <p:cNvGrpSpPr/>
          <p:nvPr/>
        </p:nvGrpSpPr>
        <p:grpSpPr>
          <a:xfrm>
            <a:off x="-2624944" y="7804552"/>
            <a:ext cx="9170160" cy="9170160"/>
            <a:chOff x="0" y="0"/>
            <a:chExt cx="812800" cy="812800"/>
          </a:xfrm>
        </p:grpSpPr>
        <p:sp>
          <p:nvSpPr>
            <p:cNvPr id="6" name="Freeform 6">
              <a:extLst>
                <a:ext uri="{FF2B5EF4-FFF2-40B4-BE49-F238E27FC236}">
                  <a16:creationId xmlns:a16="http://schemas.microsoft.com/office/drawing/2014/main" id="{0359905C-DE74-E2E6-C6E7-365DF04C5D3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a:extLst>
                <a:ext uri="{FF2B5EF4-FFF2-40B4-BE49-F238E27FC236}">
                  <a16:creationId xmlns:a16="http://schemas.microsoft.com/office/drawing/2014/main" id="{FFC0D84E-4E67-20B8-9672-690F12FCC9C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a:extLst>
              <a:ext uri="{FF2B5EF4-FFF2-40B4-BE49-F238E27FC236}">
                <a16:creationId xmlns:a16="http://schemas.microsoft.com/office/drawing/2014/main" id="{1D23BF91-7103-625E-BAD2-382697CD97B7}"/>
              </a:ext>
            </a:extLst>
          </p:cNvPr>
          <p:cNvGrpSpPr/>
          <p:nvPr/>
        </p:nvGrpSpPr>
        <p:grpSpPr>
          <a:xfrm>
            <a:off x="-2624944" y="-976577"/>
            <a:ext cx="5647289" cy="9983819"/>
            <a:chOff x="0" y="0"/>
            <a:chExt cx="7529719" cy="13311759"/>
          </a:xfrm>
        </p:grpSpPr>
        <p:pic>
          <p:nvPicPr>
            <p:cNvPr id="9" name="Picture 9">
              <a:extLst>
                <a:ext uri="{FF2B5EF4-FFF2-40B4-BE49-F238E27FC236}">
                  <a16:creationId xmlns:a16="http://schemas.microsoft.com/office/drawing/2014/main" id="{CC7E10DE-63C1-CEE6-2CB9-42339F61CB01}"/>
                </a:ext>
              </a:extLst>
            </p:cNvPr>
            <p:cNvPicPr>
              <a:picLocks noChangeAspect="1"/>
            </p:cNvPicPr>
            <p:nvPr/>
          </p:nvPicPr>
          <p:blipFill>
            <a:blip r:embed="rId2"/>
            <a:srcRect r="24580"/>
            <a:stretch>
              <a:fillRect/>
            </a:stretch>
          </p:blipFill>
          <p:spPr>
            <a:xfrm>
              <a:off x="0" y="0"/>
              <a:ext cx="7529719" cy="13311759"/>
            </a:xfrm>
            <a:prstGeom prst="rect">
              <a:avLst/>
            </a:prstGeom>
          </p:spPr>
        </p:pic>
      </p:grpSp>
      <p:sp>
        <p:nvSpPr>
          <p:cNvPr id="17" name="TextBox 17">
            <a:extLst>
              <a:ext uri="{FF2B5EF4-FFF2-40B4-BE49-F238E27FC236}">
                <a16:creationId xmlns:a16="http://schemas.microsoft.com/office/drawing/2014/main" id="{59BB014B-9EDA-D6B6-8C08-2B77E8FE74ED}"/>
              </a:ext>
            </a:extLst>
          </p:cNvPr>
          <p:cNvSpPr txBox="1"/>
          <p:nvPr/>
        </p:nvSpPr>
        <p:spPr>
          <a:xfrm>
            <a:off x="3460845" y="1476747"/>
            <a:ext cx="7780459" cy="672877"/>
          </a:xfrm>
          <a:prstGeom prst="rect">
            <a:avLst/>
          </a:prstGeom>
        </p:spPr>
        <p:txBody>
          <a:bodyPr lIns="0" tIns="0" rIns="0" bIns="0" rtlCol="0" anchor="t">
            <a:spAutoFit/>
          </a:bodyPr>
          <a:lstStyle/>
          <a:p>
            <a:pPr>
              <a:lnSpc>
                <a:spcPts val="5218"/>
              </a:lnSpc>
            </a:pPr>
            <a:r>
              <a:rPr lang="en-US" sz="5600" dirty="0">
                <a:solidFill>
                  <a:srgbClr val="B49567"/>
                </a:solidFill>
                <a:latin typeface="Nourd Semi-Bold"/>
              </a:rPr>
              <a:t>7. Contribution </a:t>
            </a:r>
            <a:endParaRPr lang="en-US" sz="5611" dirty="0">
              <a:solidFill>
                <a:srgbClr val="B49567"/>
              </a:solidFill>
              <a:latin typeface="Nourd Semi-Bold"/>
            </a:endParaRPr>
          </a:p>
        </p:txBody>
      </p:sp>
      <p:sp>
        <p:nvSpPr>
          <p:cNvPr id="20" name="AutoShape 20">
            <a:extLst>
              <a:ext uri="{FF2B5EF4-FFF2-40B4-BE49-F238E27FC236}">
                <a16:creationId xmlns:a16="http://schemas.microsoft.com/office/drawing/2014/main" id="{9C488633-4A88-8BBC-1C94-B9367E41608B}"/>
              </a:ext>
            </a:extLst>
          </p:cNvPr>
          <p:cNvSpPr/>
          <p:nvPr/>
        </p:nvSpPr>
        <p:spPr>
          <a:xfrm>
            <a:off x="7162133" y="1106972"/>
            <a:ext cx="7908257" cy="0"/>
          </a:xfrm>
          <a:prstGeom prst="line">
            <a:avLst/>
          </a:prstGeom>
          <a:ln w="47625" cap="flat">
            <a:solidFill>
              <a:srgbClr val="FFFFFF"/>
            </a:solidFill>
            <a:prstDash val="solid"/>
            <a:headEnd type="none" w="sm" len="sm"/>
            <a:tailEnd type="arrow" w="med" len="sm"/>
          </a:ln>
        </p:spPr>
        <p:txBody>
          <a:bodyPr/>
          <a:lstStyle/>
          <a:p>
            <a:endParaRPr lang="en-VN"/>
          </a:p>
        </p:txBody>
      </p:sp>
      <p:sp>
        <p:nvSpPr>
          <p:cNvPr id="21" name="Freeform 21">
            <a:extLst>
              <a:ext uri="{FF2B5EF4-FFF2-40B4-BE49-F238E27FC236}">
                <a16:creationId xmlns:a16="http://schemas.microsoft.com/office/drawing/2014/main" id="{F0053FBD-78B5-4A12-CFF9-FB221655D083}"/>
              </a:ext>
            </a:extLst>
          </p:cNvPr>
          <p:cNvSpPr/>
          <p:nvPr/>
        </p:nvSpPr>
        <p:spPr>
          <a:xfrm>
            <a:off x="15513364" y="423941"/>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sp>
        <p:nvSpPr>
          <p:cNvPr id="13" name="TextBox 15">
            <a:extLst>
              <a:ext uri="{FF2B5EF4-FFF2-40B4-BE49-F238E27FC236}">
                <a16:creationId xmlns:a16="http://schemas.microsoft.com/office/drawing/2014/main" id="{FB7945B1-F558-BC03-1A81-5335735E824F}"/>
              </a:ext>
            </a:extLst>
          </p:cNvPr>
          <p:cNvSpPr txBox="1"/>
          <p:nvPr/>
        </p:nvSpPr>
        <p:spPr>
          <a:xfrm>
            <a:off x="3462402" y="2563862"/>
            <a:ext cx="11086984" cy="532453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spcBef>
                <a:spcPts val="320"/>
              </a:spcBef>
              <a:spcAft>
                <a:spcPts val="0"/>
              </a:spcAft>
              <a:buSzPts val="1400"/>
              <a:tabLst>
                <a:tab pos="318135" algn="l"/>
              </a:tabLst>
            </a:pPr>
            <a:r>
              <a:rPr lang="en-US" sz="4000" b="1" dirty="0">
                <a:solidFill>
                  <a:schemeClr val="bg1"/>
                </a:solidFill>
                <a:latin typeface="Calibri"/>
                <a:ea typeface="Times New Roman" panose="02020603050405020304" pitchFamily="18" charset="0"/>
                <a:cs typeface="Times New Roman"/>
              </a:rPr>
              <a:t>Contribution</a:t>
            </a:r>
            <a:endParaRPr lang="vi-VN" sz="4000" b="1" dirty="0">
              <a:solidFill>
                <a:schemeClr val="bg1"/>
              </a:solidFill>
              <a:latin typeface="Calibri"/>
              <a:ea typeface="Times New Roman" panose="02020603050405020304" pitchFamily="18" charset="0"/>
              <a:cs typeface="Times New Roman"/>
            </a:endParaRPr>
          </a:p>
          <a:p>
            <a:pPr marL="342900" indent="-342900">
              <a:spcBef>
                <a:spcPts val="790"/>
              </a:spcBef>
              <a:buSzPts val="1400"/>
              <a:buFont typeface="Symbol" pitchFamily="2" charset="2"/>
              <a:buChar char=""/>
            </a:pPr>
            <a:r>
              <a:rPr lang="en-US" sz="3500" dirty="0">
                <a:solidFill>
                  <a:schemeClr val="bg1"/>
                </a:solidFill>
                <a:latin typeface="Calibri"/>
                <a:ea typeface="Calibri"/>
                <a:cs typeface="Times New Roman"/>
              </a:rPr>
              <a:t>Nguyễn Hoàng Việt 20215255 - Functions, View, Trigger 1, 2, Index, Create Table, Report </a:t>
            </a:r>
            <a:r>
              <a:rPr lang="en-US" sz="3500" dirty="0">
                <a:solidFill>
                  <a:schemeClr val="bg1"/>
                </a:solidFill>
                <a:latin typeface="Calibri"/>
                <a:ea typeface="Calibri"/>
                <a:cs typeface="Calibri"/>
              </a:rPr>
              <a:t> </a:t>
            </a:r>
          </a:p>
          <a:p>
            <a:pPr marL="342900" indent="-342900">
              <a:spcBef>
                <a:spcPts val="790"/>
              </a:spcBef>
              <a:buSzPts val="1400"/>
              <a:buFont typeface="Symbol" pitchFamily="2" charset="2"/>
              <a:buChar char=""/>
            </a:pPr>
            <a:r>
              <a:rPr lang="en-US" sz="3500" dirty="0">
                <a:solidFill>
                  <a:schemeClr val="bg1"/>
                </a:solidFill>
                <a:latin typeface="Calibri"/>
                <a:ea typeface="Calibri"/>
                <a:cs typeface="Calibri"/>
              </a:rPr>
              <a:t>Nguyễn Việt Thắng 2021524 - ERD, Insert/Delete Function, Role, Trigger 3, 4</a:t>
            </a:r>
          </a:p>
          <a:p>
            <a:pPr marL="342900" indent="-342900">
              <a:spcBef>
                <a:spcPts val="790"/>
              </a:spcBef>
              <a:buSzPts val="1400"/>
              <a:buFont typeface="Symbol" pitchFamily="2" charset="2"/>
              <a:buChar char=""/>
            </a:pPr>
            <a:r>
              <a:rPr lang="en-US" sz="3500" dirty="0">
                <a:solidFill>
                  <a:schemeClr val="bg1"/>
                </a:solidFill>
                <a:latin typeface="Calibri"/>
                <a:ea typeface="Calibri"/>
                <a:cs typeface="Calibri"/>
              </a:rPr>
              <a:t>Nguyễn Văn Dương 20215189 - Relational Schema, Stored Procedure, </a:t>
            </a:r>
            <a:r>
              <a:rPr lang="en-US" sz="3500" dirty="0" err="1">
                <a:solidFill>
                  <a:schemeClr val="bg1"/>
                </a:solidFill>
                <a:latin typeface="Calibri"/>
                <a:ea typeface="Calibri"/>
                <a:cs typeface="Calibri"/>
              </a:rPr>
              <a:t>Silde</a:t>
            </a:r>
            <a:endParaRPr lang="en-US" sz="3500">
              <a:solidFill>
                <a:schemeClr val="bg1"/>
              </a:solidFill>
              <a:latin typeface="Calibri"/>
              <a:ea typeface="Calibri"/>
              <a:cs typeface="Calibri"/>
            </a:endParaRPr>
          </a:p>
          <a:p>
            <a:endParaRPr lang="en-VN" sz="3500" dirty="0">
              <a:solidFill>
                <a:schemeClr val="bg1"/>
              </a:solidFill>
              <a:latin typeface="Calibri"/>
              <a:ea typeface="Calibri"/>
              <a:cs typeface="Calibri"/>
            </a:endParaRPr>
          </a:p>
          <a:p>
            <a:endParaRPr lang="en-VN" sz="3500" dirty="0">
              <a:solidFill>
                <a:schemeClr val="bg1"/>
              </a:solidFill>
              <a:latin typeface="Calibri"/>
              <a:ea typeface="Calibri"/>
              <a:cs typeface="Calibri"/>
            </a:endParaRPr>
          </a:p>
        </p:txBody>
      </p:sp>
    </p:spTree>
    <p:extLst>
      <p:ext uri="{BB962C8B-B14F-4D97-AF65-F5344CB8AC3E}">
        <p14:creationId xmlns:p14="http://schemas.microsoft.com/office/powerpoint/2010/main" val="1499861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5554813" y="-3659263"/>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413936" y="4403392"/>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12753" y="1298528"/>
            <a:ext cx="6187703" cy="7689944"/>
            <a:chOff x="0" y="0"/>
            <a:chExt cx="5108702" cy="6348984"/>
          </a:xfrm>
        </p:grpSpPr>
        <p:sp>
          <p:nvSpPr>
            <p:cNvPr id="9" name="Freeform 9"/>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cubicBezTo>
                    <a:pt x="1143635" y="6348984"/>
                    <a:pt x="0" y="5205349"/>
                    <a:pt x="0" y="3794506"/>
                  </a:cubicBezTo>
                  <a:lnTo>
                    <a:pt x="0" y="2554351"/>
                  </a:lnTo>
                  <a:cubicBezTo>
                    <a:pt x="0" y="1143635"/>
                    <a:pt x="1143635" y="0"/>
                    <a:pt x="2554351" y="0"/>
                  </a:cubicBezTo>
                  <a:cubicBezTo>
                    <a:pt x="3965067" y="0"/>
                    <a:pt x="5108702" y="1143635"/>
                    <a:pt x="5108702" y="2554351"/>
                  </a:cubicBezTo>
                  <a:close/>
                </a:path>
              </a:pathLst>
            </a:custGeom>
            <a:blipFill>
              <a:blip r:embed="rId2"/>
              <a:stretch>
                <a:fillRect t="-10274" b="-10274"/>
              </a:stretch>
            </a:blipFill>
          </p:spPr>
          <p:txBody>
            <a:bodyPr/>
            <a:lstStyle/>
            <a:p>
              <a:endParaRPr lang="en-VN"/>
            </a:p>
          </p:txBody>
        </p:sp>
      </p:grpSp>
      <p:sp>
        <p:nvSpPr>
          <p:cNvPr id="11" name="TextBox 11"/>
          <p:cNvSpPr txBox="1"/>
          <p:nvPr/>
        </p:nvSpPr>
        <p:spPr>
          <a:xfrm>
            <a:off x="8197879" y="6133656"/>
            <a:ext cx="6430930" cy="911145"/>
          </a:xfrm>
          <a:prstGeom prst="rect">
            <a:avLst/>
          </a:prstGeom>
        </p:spPr>
        <p:txBody>
          <a:bodyPr lIns="0" tIns="0" rIns="0" bIns="0" rtlCol="0" anchor="t">
            <a:spAutoFit/>
          </a:bodyPr>
          <a:lstStyle/>
          <a:p>
            <a:pPr>
              <a:lnSpc>
                <a:spcPts val="6744"/>
              </a:lnSpc>
            </a:pPr>
            <a:r>
              <a:rPr lang="en-US" sz="7411">
                <a:solidFill>
                  <a:srgbClr val="B49567"/>
                </a:solidFill>
                <a:latin typeface="Nourd Semi-Bold"/>
              </a:rPr>
              <a:t>Thank You</a:t>
            </a:r>
          </a:p>
        </p:txBody>
      </p:sp>
      <p:sp>
        <p:nvSpPr>
          <p:cNvPr id="12" name="AutoShape 12"/>
          <p:cNvSpPr/>
          <p:nvPr/>
        </p:nvSpPr>
        <p:spPr>
          <a:xfrm>
            <a:off x="13471270" y="6589228"/>
            <a:ext cx="2315077" cy="0"/>
          </a:xfrm>
          <a:prstGeom prst="line">
            <a:avLst/>
          </a:prstGeom>
          <a:ln w="47625" cap="flat">
            <a:solidFill>
              <a:srgbClr val="B49567"/>
            </a:solidFill>
            <a:prstDash val="solid"/>
            <a:headEnd type="none" w="sm" len="sm"/>
            <a:tailEnd type="none" w="sm" len="sm"/>
          </a:ln>
        </p:spPr>
        <p:txBody>
          <a:bodyPr/>
          <a:lstStyle/>
          <a:p>
            <a:endParaRPr lang="en-VN"/>
          </a:p>
        </p:txBody>
      </p:sp>
      <p:grpSp>
        <p:nvGrpSpPr>
          <p:cNvPr id="13" name="Group 13"/>
          <p:cNvGrpSpPr/>
          <p:nvPr/>
        </p:nvGrpSpPr>
        <p:grpSpPr>
          <a:xfrm>
            <a:off x="7529278" y="7379916"/>
            <a:ext cx="1459136" cy="145913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9567"/>
            </a:solidFill>
          </p:spPr>
          <p:txBody>
            <a:bodyPr/>
            <a:lstStyle/>
            <a:p>
              <a:endParaRPr lang="en-VN"/>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8" name="AutoShape 18"/>
          <p:cNvSpPr/>
          <p:nvPr/>
        </p:nvSpPr>
        <p:spPr>
          <a:xfrm>
            <a:off x="7062704" y="1608848"/>
            <a:ext cx="7908257" cy="0"/>
          </a:xfrm>
          <a:prstGeom prst="line">
            <a:avLst/>
          </a:prstGeom>
          <a:ln w="47625" cap="flat">
            <a:solidFill>
              <a:srgbClr val="FFFFFF"/>
            </a:solidFill>
            <a:prstDash val="solid"/>
            <a:headEnd type="none" w="sm" len="sm"/>
            <a:tailEnd type="arrow" w="med" len="sm"/>
          </a:ln>
        </p:spPr>
        <p:txBody>
          <a:bodyPr/>
          <a:lstStyle/>
          <a:p>
            <a:endParaRPr lang="en-VN"/>
          </a:p>
        </p:txBody>
      </p:sp>
      <p:sp>
        <p:nvSpPr>
          <p:cNvPr id="19" name="Freeform 19"/>
          <p:cNvSpPr/>
          <p:nvPr/>
        </p:nvSpPr>
        <p:spPr>
          <a:xfrm>
            <a:off x="15413936" y="925817"/>
            <a:ext cx="1461312" cy="1461312"/>
          </a:xfrm>
          <a:custGeom>
            <a:avLst/>
            <a:gdLst/>
            <a:ahLst/>
            <a:cxnLst/>
            <a:rect l="l" t="t" r="r" b="b"/>
            <a:pathLst>
              <a:path w="1461312" h="1461312">
                <a:moveTo>
                  <a:pt x="0" y="0"/>
                </a:moveTo>
                <a:lnTo>
                  <a:pt x="1461311" y="0"/>
                </a:lnTo>
                <a:lnTo>
                  <a:pt x="1461311" y="1461312"/>
                </a:lnTo>
                <a:lnTo>
                  <a:pt x="0" y="146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sp>
        <p:nvSpPr>
          <p:cNvPr id="20" name="Freeform 20"/>
          <p:cNvSpPr/>
          <p:nvPr/>
        </p:nvSpPr>
        <p:spPr>
          <a:xfrm>
            <a:off x="1412753" y="7412863"/>
            <a:ext cx="1461312" cy="1461312"/>
          </a:xfrm>
          <a:custGeom>
            <a:avLst/>
            <a:gdLst/>
            <a:ahLst/>
            <a:cxnLst/>
            <a:rect l="l" t="t" r="r" b="b"/>
            <a:pathLst>
              <a:path w="1461312" h="1461312">
                <a:moveTo>
                  <a:pt x="0" y="0"/>
                </a:moveTo>
                <a:lnTo>
                  <a:pt x="1461311" y="0"/>
                </a:lnTo>
                <a:lnTo>
                  <a:pt x="1461311" y="1461312"/>
                </a:lnTo>
                <a:lnTo>
                  <a:pt x="0" y="146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942156" y="7587457"/>
            <a:ext cx="9170160" cy="9170160"/>
            <a:chOff x="-76200" y="13089"/>
            <a:chExt cx="812800" cy="812800"/>
          </a:xfrm>
        </p:grpSpPr>
        <p:sp>
          <p:nvSpPr>
            <p:cNvPr id="3" name="Freeform 3"/>
            <p:cNvSpPr/>
            <p:nvPr/>
          </p:nvSpPr>
          <p:spPr>
            <a:xfrm>
              <a:off x="-76200" y="13089"/>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732001" y="-6417170"/>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598504" y="2736705"/>
            <a:ext cx="6679702" cy="1738105"/>
          </a:xfrm>
          <a:prstGeom prst="rect">
            <a:avLst/>
          </a:prstGeom>
        </p:spPr>
        <p:txBody>
          <a:bodyPr lIns="0" tIns="0" rIns="0" bIns="0" rtlCol="0" anchor="t">
            <a:spAutoFit/>
          </a:bodyPr>
          <a:lstStyle/>
          <a:p>
            <a:pPr>
              <a:lnSpc>
                <a:spcPts val="6892"/>
              </a:lnSpc>
            </a:pPr>
            <a:r>
              <a:rPr lang="en-US" sz="5600" b="1" dirty="0">
                <a:solidFill>
                  <a:srgbClr val="B49567"/>
                </a:solidFill>
                <a:latin typeface="Calibri"/>
                <a:cs typeface="Calibri"/>
              </a:rPr>
              <a:t>1. DESCRIPTION OF THE PROJECT </a:t>
            </a:r>
          </a:p>
        </p:txBody>
      </p:sp>
      <p:sp>
        <p:nvSpPr>
          <p:cNvPr id="9" name="TextBox 9"/>
          <p:cNvSpPr txBox="1"/>
          <p:nvPr/>
        </p:nvSpPr>
        <p:spPr>
          <a:xfrm>
            <a:off x="2587313" y="4477923"/>
            <a:ext cx="7012324" cy="961417"/>
          </a:xfrm>
          <a:prstGeom prst="rect">
            <a:avLst/>
          </a:prstGeom>
        </p:spPr>
        <p:txBody>
          <a:bodyPr lIns="0" tIns="0" rIns="0" bIns="0" rtlCol="0" anchor="t">
            <a:spAutoFit/>
          </a:bodyPr>
          <a:lstStyle/>
          <a:p>
            <a:pPr>
              <a:lnSpc>
                <a:spcPts val="3920"/>
              </a:lnSpc>
            </a:pPr>
            <a:r>
              <a:rPr lang="en-US" sz="4000" b="1" dirty="0">
                <a:solidFill>
                  <a:srgbClr val="B49567"/>
                </a:solidFill>
                <a:latin typeface="Calibri"/>
                <a:cs typeface="Calibri"/>
              </a:rPr>
              <a:t>1.1 OVERALL</a:t>
            </a:r>
            <a:r>
              <a:rPr lang="en-US" sz="2400" dirty="0">
                <a:solidFill>
                  <a:srgbClr val="FFFFFF"/>
                </a:solidFill>
                <a:latin typeface="Nourd Light"/>
              </a:rPr>
              <a:t> </a:t>
            </a:r>
          </a:p>
          <a:p>
            <a:pPr>
              <a:lnSpc>
                <a:spcPts val="3920"/>
              </a:lnSpc>
            </a:pPr>
            <a:endParaRPr lang="en-US" sz="2800">
              <a:solidFill>
                <a:srgbClr val="FFFFFF"/>
              </a:solidFill>
              <a:latin typeface="Nourd Light"/>
            </a:endParaRPr>
          </a:p>
        </p:txBody>
      </p:sp>
      <p:sp>
        <p:nvSpPr>
          <p:cNvPr id="10" name="AutoShape 10"/>
          <p:cNvSpPr/>
          <p:nvPr/>
        </p:nvSpPr>
        <p:spPr>
          <a:xfrm>
            <a:off x="1598504" y="5313704"/>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11" name="AutoShape 11"/>
          <p:cNvSpPr/>
          <p:nvPr/>
        </p:nvSpPr>
        <p:spPr>
          <a:xfrm>
            <a:off x="1598504" y="6438900"/>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12" name="AutoShape 12"/>
          <p:cNvSpPr/>
          <p:nvPr/>
        </p:nvSpPr>
        <p:spPr>
          <a:xfrm>
            <a:off x="1598504" y="7277100"/>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13" name="AutoShape 13"/>
          <p:cNvSpPr/>
          <p:nvPr/>
        </p:nvSpPr>
        <p:spPr>
          <a:xfrm>
            <a:off x="1598504" y="8267700"/>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14" name="AutoShape 14"/>
          <p:cNvSpPr/>
          <p:nvPr/>
        </p:nvSpPr>
        <p:spPr>
          <a:xfrm>
            <a:off x="3502626" y="1666238"/>
            <a:ext cx="9724435" cy="0"/>
          </a:xfrm>
          <a:prstGeom prst="line">
            <a:avLst/>
          </a:prstGeom>
          <a:ln w="47625" cap="flat">
            <a:solidFill>
              <a:srgbClr val="FFFFFF"/>
            </a:solidFill>
            <a:prstDash val="solid"/>
            <a:headEnd type="arrow" w="med" len="sm"/>
            <a:tailEnd type="none" w="sm" len="sm"/>
          </a:ln>
        </p:spPr>
        <p:txBody>
          <a:bodyPr/>
          <a:lstStyle/>
          <a:p>
            <a:endParaRPr lang="en-VN"/>
          </a:p>
        </p:txBody>
      </p:sp>
      <p:grpSp>
        <p:nvGrpSpPr>
          <p:cNvPr id="15" name="Group 15"/>
          <p:cNvGrpSpPr/>
          <p:nvPr/>
        </p:nvGrpSpPr>
        <p:grpSpPr>
          <a:xfrm>
            <a:off x="10286655" y="1277763"/>
            <a:ext cx="6972645" cy="3532856"/>
            <a:chOff x="0" y="0"/>
            <a:chExt cx="9296860" cy="4710475"/>
          </a:xfrm>
        </p:grpSpPr>
        <p:pic>
          <p:nvPicPr>
            <p:cNvPr id="16" name="Picture 16"/>
            <p:cNvPicPr>
              <a:picLocks noChangeAspect="1"/>
            </p:cNvPicPr>
            <p:nvPr/>
          </p:nvPicPr>
          <p:blipFill>
            <a:blip r:embed="rId2"/>
            <a:srcRect t="33121" b="33121"/>
            <a:stretch>
              <a:fillRect/>
            </a:stretch>
          </p:blipFill>
          <p:spPr>
            <a:xfrm>
              <a:off x="0" y="0"/>
              <a:ext cx="9296860" cy="4710475"/>
            </a:xfrm>
            <a:prstGeom prst="rect">
              <a:avLst/>
            </a:prstGeom>
          </p:spPr>
        </p:pic>
      </p:grpSp>
      <p:grpSp>
        <p:nvGrpSpPr>
          <p:cNvPr id="17" name="Group 17"/>
          <p:cNvGrpSpPr/>
          <p:nvPr/>
        </p:nvGrpSpPr>
        <p:grpSpPr>
          <a:xfrm>
            <a:off x="10286655" y="5143500"/>
            <a:ext cx="6972645" cy="3532856"/>
            <a:chOff x="0" y="0"/>
            <a:chExt cx="9296860" cy="4710475"/>
          </a:xfrm>
        </p:grpSpPr>
        <p:pic>
          <p:nvPicPr>
            <p:cNvPr id="18" name="Picture 18"/>
            <p:cNvPicPr>
              <a:picLocks noChangeAspect="1"/>
            </p:cNvPicPr>
            <p:nvPr/>
          </p:nvPicPr>
          <p:blipFill>
            <a:blip r:embed="rId3"/>
            <a:srcRect t="12046" b="12046"/>
            <a:stretch>
              <a:fillRect/>
            </a:stretch>
          </p:blipFill>
          <p:spPr>
            <a:xfrm>
              <a:off x="0" y="0"/>
              <a:ext cx="9296860" cy="4710475"/>
            </a:xfrm>
            <a:prstGeom prst="rect">
              <a:avLst/>
            </a:prstGeom>
          </p:spPr>
        </p:pic>
      </p:grpSp>
      <p:sp>
        <p:nvSpPr>
          <p:cNvPr id="19" name="Freeform 19"/>
          <p:cNvSpPr/>
          <p:nvPr/>
        </p:nvSpPr>
        <p:spPr>
          <a:xfrm>
            <a:off x="1598504" y="983208"/>
            <a:ext cx="1461312" cy="1461312"/>
          </a:xfrm>
          <a:custGeom>
            <a:avLst/>
            <a:gdLst/>
            <a:ahLst/>
            <a:cxnLst/>
            <a:rect l="l" t="t" r="r" b="b"/>
            <a:pathLst>
              <a:path w="1461312" h="1461312">
                <a:moveTo>
                  <a:pt x="0" y="0"/>
                </a:moveTo>
                <a:lnTo>
                  <a:pt x="1461312" y="0"/>
                </a:lnTo>
                <a:lnTo>
                  <a:pt x="1461312" y="1461311"/>
                </a:lnTo>
                <a:lnTo>
                  <a:pt x="0" y="14613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VN"/>
          </a:p>
        </p:txBody>
      </p:sp>
      <p:sp>
        <p:nvSpPr>
          <p:cNvPr id="20" name="TextBox 19">
            <a:extLst>
              <a:ext uri="{FF2B5EF4-FFF2-40B4-BE49-F238E27FC236}">
                <a16:creationId xmlns:a16="http://schemas.microsoft.com/office/drawing/2014/main" id="{072056EE-100F-C16A-7ABD-0B67E484409B}"/>
              </a:ext>
            </a:extLst>
          </p:cNvPr>
          <p:cNvSpPr txBox="1"/>
          <p:nvPr/>
        </p:nvSpPr>
        <p:spPr>
          <a:xfrm>
            <a:off x="2581870" y="4983650"/>
            <a:ext cx="7400330" cy="923330"/>
          </a:xfrm>
          <a:prstGeom prst="rect">
            <a:avLst/>
          </a:prstGeom>
          <a:noFill/>
        </p:spPr>
        <p:txBody>
          <a:bodyPr wrap="square" rtlCol="0">
            <a:spAutoFit/>
          </a:bodyPr>
          <a:lstStyle/>
          <a:p>
            <a:r>
              <a:rPr lang="en-US" b="0" i="0" u="none" strike="noStrike">
                <a:solidFill>
                  <a:schemeClr val="bg1"/>
                </a:solidFill>
                <a:effectLst/>
                <a:latin typeface="Söhne"/>
              </a:rPr>
              <a:t>Coffee shops of all types, from vintage to modern, have grown worldwide, offering improved service and making coffee accessible to diverse people even in remote regions.</a:t>
            </a:r>
            <a:endParaRPr lang="en-VN">
              <a:solidFill>
                <a:schemeClr val="bg1"/>
              </a:solidFill>
            </a:endParaRPr>
          </a:p>
        </p:txBody>
      </p:sp>
      <p:sp>
        <p:nvSpPr>
          <p:cNvPr id="21" name="TextBox 20">
            <a:extLst>
              <a:ext uri="{FF2B5EF4-FFF2-40B4-BE49-F238E27FC236}">
                <a16:creationId xmlns:a16="http://schemas.microsoft.com/office/drawing/2014/main" id="{DA2D91F0-0658-FCA1-BAD9-ADCFD3BE6825}"/>
              </a:ext>
            </a:extLst>
          </p:cNvPr>
          <p:cNvSpPr txBox="1"/>
          <p:nvPr/>
        </p:nvSpPr>
        <p:spPr>
          <a:xfrm>
            <a:off x="2581870" y="6046219"/>
            <a:ext cx="6972646" cy="1477328"/>
          </a:xfrm>
          <a:prstGeom prst="rect">
            <a:avLst/>
          </a:prstGeom>
          <a:noFill/>
        </p:spPr>
        <p:txBody>
          <a:bodyPr wrap="square" rtlCol="0">
            <a:spAutoFit/>
          </a:bodyPr>
          <a:lstStyle/>
          <a:p>
            <a:r>
              <a:rPr lang="en-US">
                <a:solidFill>
                  <a:schemeClr val="bg1"/>
                </a:solidFill>
                <a:effectLst/>
              </a:rPr>
              <a:t>In Vietnam, coffee shops are abundant on every street, but for smooth and effective operation, they require a database management system for a chain of coffee shops.</a:t>
            </a:r>
          </a:p>
          <a:p>
            <a:br>
              <a:rPr lang="en-US">
                <a:solidFill>
                  <a:schemeClr val="bg1"/>
                </a:solidFill>
              </a:rPr>
            </a:br>
            <a:endParaRPr lang="en-VN">
              <a:solidFill>
                <a:schemeClr val="bg1"/>
              </a:solidFill>
            </a:endParaRPr>
          </a:p>
        </p:txBody>
      </p:sp>
      <p:sp>
        <p:nvSpPr>
          <p:cNvPr id="22" name="TextBox 21">
            <a:extLst>
              <a:ext uri="{FF2B5EF4-FFF2-40B4-BE49-F238E27FC236}">
                <a16:creationId xmlns:a16="http://schemas.microsoft.com/office/drawing/2014/main" id="{AB6EBF51-1532-D57A-7601-4D2849433EC8}"/>
              </a:ext>
            </a:extLst>
          </p:cNvPr>
          <p:cNvSpPr txBox="1"/>
          <p:nvPr/>
        </p:nvSpPr>
        <p:spPr>
          <a:xfrm>
            <a:off x="2581870" y="6986765"/>
            <a:ext cx="6780237" cy="923330"/>
          </a:xfrm>
          <a:prstGeom prst="rect">
            <a:avLst/>
          </a:prstGeom>
          <a:noFill/>
        </p:spPr>
        <p:txBody>
          <a:bodyPr wrap="square" rtlCol="0">
            <a:spAutoFit/>
          </a:bodyPr>
          <a:lstStyle/>
          <a:p>
            <a:r>
              <a:rPr lang="en-US" b="0" i="0" u="none" strike="noStrike">
                <a:solidFill>
                  <a:schemeClr val="bg1"/>
                </a:solidFill>
                <a:effectLst/>
                <a:latin typeface="Söhne"/>
              </a:rPr>
              <a:t>In this project, we will create a database for a chain coffee shop system, focusing on managing product distribution and facilitating interactions between customers, businesses, and orders.</a:t>
            </a:r>
            <a:endParaRPr lang="en-VN">
              <a:solidFill>
                <a:schemeClr val="bg1"/>
              </a:solidFill>
            </a:endParaRPr>
          </a:p>
        </p:txBody>
      </p:sp>
      <p:sp>
        <p:nvSpPr>
          <p:cNvPr id="23" name="TextBox 22">
            <a:extLst>
              <a:ext uri="{FF2B5EF4-FFF2-40B4-BE49-F238E27FC236}">
                <a16:creationId xmlns:a16="http://schemas.microsoft.com/office/drawing/2014/main" id="{F0515129-5F7B-85EC-0629-7F28EE371137}"/>
              </a:ext>
            </a:extLst>
          </p:cNvPr>
          <p:cNvSpPr txBox="1"/>
          <p:nvPr/>
        </p:nvSpPr>
        <p:spPr>
          <a:xfrm>
            <a:off x="2543770" y="8068797"/>
            <a:ext cx="7055867" cy="1477328"/>
          </a:xfrm>
          <a:prstGeom prst="rect">
            <a:avLst/>
          </a:prstGeom>
          <a:noFill/>
        </p:spPr>
        <p:txBody>
          <a:bodyPr wrap="square" rtlCol="0">
            <a:spAutoFit/>
          </a:bodyPr>
          <a:lstStyle/>
          <a:p>
            <a:r>
              <a:rPr lang="en-US" b="0" i="0" u="none" strike="noStrike">
                <a:solidFill>
                  <a:schemeClr val="bg1"/>
                </a:solidFill>
                <a:effectLst/>
                <a:latin typeface="Söhne"/>
              </a:rPr>
              <a:t>We employ the Top-down database design method, starting with real-world requirements to identify entities, create an Entity-Relationship Diagram (ERD), define relation schemas, and implement the complete database system in PostgreSQL, incorporating additional features as necessary.</a:t>
            </a:r>
            <a:endParaRPr lang="en-VN">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082453" y="7439784"/>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732001" y="-6417170"/>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70717" y="1995170"/>
            <a:ext cx="5037082" cy="6259977"/>
            <a:chOff x="0" y="0"/>
            <a:chExt cx="5108702" cy="6348984"/>
          </a:xfrm>
        </p:grpSpPr>
        <p:sp>
          <p:nvSpPr>
            <p:cNvPr id="9" name="Freeform 9"/>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cubicBezTo>
                    <a:pt x="1143635" y="6348984"/>
                    <a:pt x="0" y="5205349"/>
                    <a:pt x="0" y="3794506"/>
                  </a:cubicBezTo>
                  <a:lnTo>
                    <a:pt x="0" y="2554351"/>
                  </a:lnTo>
                  <a:cubicBezTo>
                    <a:pt x="0" y="1143635"/>
                    <a:pt x="1143635" y="0"/>
                    <a:pt x="2554351" y="0"/>
                  </a:cubicBezTo>
                  <a:cubicBezTo>
                    <a:pt x="3965067" y="0"/>
                    <a:pt x="5108702" y="1143635"/>
                    <a:pt x="5108702" y="2554351"/>
                  </a:cubicBezTo>
                  <a:close/>
                </a:path>
              </a:pathLst>
            </a:custGeom>
            <a:blipFill>
              <a:blip r:embed="rId2"/>
              <a:stretch>
                <a:fillRect t="-3644" b="-3644"/>
              </a:stretch>
            </a:blipFill>
          </p:spPr>
          <p:txBody>
            <a:bodyPr/>
            <a:lstStyle/>
            <a:p>
              <a:endParaRPr lang="en-VN"/>
            </a:p>
          </p:txBody>
        </p:sp>
      </p:grpSp>
      <p:sp>
        <p:nvSpPr>
          <p:cNvPr id="10" name="AutoShape 10"/>
          <p:cNvSpPr/>
          <p:nvPr/>
        </p:nvSpPr>
        <p:spPr>
          <a:xfrm>
            <a:off x="6307799" y="1250903"/>
            <a:ext cx="7192705" cy="0"/>
          </a:xfrm>
          <a:prstGeom prst="line">
            <a:avLst/>
          </a:prstGeom>
          <a:ln w="47625" cap="flat">
            <a:solidFill>
              <a:srgbClr val="B49567"/>
            </a:solidFill>
            <a:prstDash val="solid"/>
            <a:headEnd type="none" w="sm" len="sm"/>
            <a:tailEnd type="arrow" w="med" len="sm"/>
          </a:ln>
        </p:spPr>
        <p:txBody>
          <a:bodyPr/>
          <a:lstStyle/>
          <a:p>
            <a:endParaRPr lang="en-VN"/>
          </a:p>
        </p:txBody>
      </p:sp>
      <p:grpSp>
        <p:nvGrpSpPr>
          <p:cNvPr id="11" name="Group 11"/>
          <p:cNvGrpSpPr/>
          <p:nvPr/>
        </p:nvGrpSpPr>
        <p:grpSpPr>
          <a:xfrm>
            <a:off x="14095451" y="778971"/>
            <a:ext cx="3163849" cy="1039117"/>
            <a:chOff x="0" y="0"/>
            <a:chExt cx="1762396" cy="578831"/>
          </a:xfrm>
        </p:grpSpPr>
        <p:sp>
          <p:nvSpPr>
            <p:cNvPr id="12" name="Freeform 12"/>
            <p:cNvSpPr/>
            <p:nvPr/>
          </p:nvSpPr>
          <p:spPr>
            <a:xfrm>
              <a:off x="0" y="0"/>
              <a:ext cx="1762396" cy="578831"/>
            </a:xfrm>
            <a:custGeom>
              <a:avLst/>
              <a:gdLst/>
              <a:ahLst/>
              <a:cxnLst/>
              <a:rect l="l" t="t" r="r" b="b"/>
              <a:pathLst>
                <a:path w="1762396" h="578831">
                  <a:moveTo>
                    <a:pt x="881198" y="0"/>
                  </a:moveTo>
                  <a:cubicBezTo>
                    <a:pt x="394526" y="0"/>
                    <a:pt x="0" y="129576"/>
                    <a:pt x="0" y="289415"/>
                  </a:cubicBezTo>
                  <a:cubicBezTo>
                    <a:pt x="0" y="449255"/>
                    <a:pt x="394526" y="578831"/>
                    <a:pt x="881198" y="578831"/>
                  </a:cubicBezTo>
                  <a:cubicBezTo>
                    <a:pt x="1367870" y="578831"/>
                    <a:pt x="1762396" y="449255"/>
                    <a:pt x="1762396" y="289415"/>
                  </a:cubicBezTo>
                  <a:cubicBezTo>
                    <a:pt x="1762396" y="129576"/>
                    <a:pt x="1367870" y="0"/>
                    <a:pt x="881198" y="0"/>
                  </a:cubicBezTo>
                  <a:close/>
                </a:path>
              </a:pathLst>
            </a:custGeom>
            <a:solidFill>
              <a:srgbClr val="B49567"/>
            </a:solidFill>
          </p:spPr>
          <p:txBody>
            <a:bodyPr/>
            <a:lstStyle/>
            <a:p>
              <a:endParaRPr lang="en-VN"/>
            </a:p>
          </p:txBody>
        </p:sp>
        <p:sp>
          <p:nvSpPr>
            <p:cNvPr id="13" name="TextBox 13"/>
            <p:cNvSpPr txBox="1"/>
            <p:nvPr/>
          </p:nvSpPr>
          <p:spPr>
            <a:xfrm>
              <a:off x="165225" y="6640"/>
              <a:ext cx="1431947" cy="517925"/>
            </a:xfrm>
            <a:prstGeom prst="rect">
              <a:avLst/>
            </a:prstGeom>
          </p:spPr>
          <p:txBody>
            <a:bodyPr lIns="50800" tIns="50800" rIns="50800" bIns="50800" rtlCol="0" anchor="ctr"/>
            <a:lstStyle/>
            <a:p>
              <a:pPr algn="ctr">
                <a:lnSpc>
                  <a:spcPts val="3499"/>
                </a:lnSpc>
                <a:spcBef>
                  <a:spcPct val="0"/>
                </a:spcBef>
              </a:pPr>
              <a:r>
                <a:rPr lang="en-US" sz="2500">
                  <a:solidFill>
                    <a:srgbClr val="FFFFFF"/>
                  </a:solidFill>
                  <a:ea typeface="+mn-lt"/>
                  <a:cs typeface="+mn-lt"/>
                </a:rPr>
                <a:t>13.01.2024</a:t>
              </a:r>
              <a:endParaRPr lang="en-US"/>
            </a:p>
          </p:txBody>
        </p:sp>
      </p:grpSp>
      <p:sp>
        <p:nvSpPr>
          <p:cNvPr id="14" name="TextBox 14"/>
          <p:cNvSpPr txBox="1"/>
          <p:nvPr/>
        </p:nvSpPr>
        <p:spPr>
          <a:xfrm>
            <a:off x="7473011" y="2213537"/>
            <a:ext cx="7780459" cy="1356590"/>
          </a:xfrm>
          <a:prstGeom prst="rect">
            <a:avLst/>
          </a:prstGeom>
        </p:spPr>
        <p:txBody>
          <a:bodyPr lIns="0" tIns="0" rIns="0" bIns="0" rtlCol="0" anchor="t">
            <a:spAutoFit/>
          </a:bodyPr>
          <a:lstStyle/>
          <a:p>
            <a:pPr>
              <a:lnSpc>
                <a:spcPts val="5218"/>
              </a:lnSpc>
            </a:pPr>
            <a:r>
              <a:rPr lang="en-US" sz="5600" b="1" dirty="0">
                <a:solidFill>
                  <a:srgbClr val="B49567"/>
                </a:solidFill>
                <a:latin typeface="Calibri"/>
                <a:cs typeface="Calibri"/>
              </a:rPr>
              <a:t>1.2 Café management system.</a:t>
            </a:r>
          </a:p>
        </p:txBody>
      </p:sp>
      <p:sp>
        <p:nvSpPr>
          <p:cNvPr id="15" name="TextBox 15"/>
          <p:cNvSpPr txBox="1"/>
          <p:nvPr/>
        </p:nvSpPr>
        <p:spPr>
          <a:xfrm>
            <a:off x="7473011" y="3524149"/>
            <a:ext cx="10339307" cy="971548"/>
          </a:xfrm>
          <a:prstGeom prst="rect">
            <a:avLst/>
          </a:prstGeom>
        </p:spPr>
        <p:txBody>
          <a:bodyPr lIns="0" tIns="0" rIns="0" bIns="0" rtlCol="0" anchor="t">
            <a:spAutoFit/>
          </a:bodyPr>
          <a:lstStyle/>
          <a:p>
            <a:pPr>
              <a:lnSpc>
                <a:spcPts val="3999"/>
              </a:lnSpc>
            </a:pPr>
            <a:r>
              <a:rPr lang="en-US" sz="2400" dirty="0">
                <a:solidFill>
                  <a:srgbClr val="FFFFFF"/>
                </a:solidFill>
                <a:latin typeface="Nourd Semi-Bold"/>
              </a:rPr>
              <a:t>Our system is about a cafe chain. There are many branches in a chain, each branch is a coffee shop.</a:t>
            </a:r>
          </a:p>
        </p:txBody>
      </p:sp>
      <p:sp>
        <p:nvSpPr>
          <p:cNvPr id="16" name="TextBox 16"/>
          <p:cNvSpPr txBox="1"/>
          <p:nvPr/>
        </p:nvSpPr>
        <p:spPr>
          <a:xfrm>
            <a:off x="8474041" y="4663878"/>
            <a:ext cx="7012324" cy="469872"/>
          </a:xfrm>
          <a:prstGeom prst="rect">
            <a:avLst/>
          </a:prstGeom>
        </p:spPr>
        <p:txBody>
          <a:bodyPr lIns="0" tIns="0" rIns="0" bIns="0" rtlCol="0" anchor="t">
            <a:spAutoFit/>
          </a:bodyPr>
          <a:lstStyle/>
          <a:p>
            <a:pPr>
              <a:lnSpc>
                <a:spcPts val="3920"/>
              </a:lnSpc>
            </a:pPr>
            <a:r>
              <a:rPr lang="en-US" sz="2800" dirty="0">
                <a:solidFill>
                  <a:srgbClr val="FFFFFF"/>
                </a:solidFill>
                <a:latin typeface="Calibri"/>
                <a:cs typeface="Calibri"/>
              </a:rPr>
              <a:t>Decentralization</a:t>
            </a:r>
          </a:p>
        </p:txBody>
      </p:sp>
      <p:sp>
        <p:nvSpPr>
          <p:cNvPr id="17" name="AutoShape 17"/>
          <p:cNvSpPr/>
          <p:nvPr/>
        </p:nvSpPr>
        <p:spPr>
          <a:xfrm>
            <a:off x="7473011" y="4914900"/>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18" name="AutoShape 18"/>
          <p:cNvSpPr/>
          <p:nvPr/>
        </p:nvSpPr>
        <p:spPr>
          <a:xfrm>
            <a:off x="7473011" y="5544699"/>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19" name="AutoShape 19"/>
          <p:cNvSpPr/>
          <p:nvPr/>
        </p:nvSpPr>
        <p:spPr>
          <a:xfrm>
            <a:off x="7473011" y="6210300"/>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20" name="AutoShape 20"/>
          <p:cNvSpPr/>
          <p:nvPr/>
        </p:nvSpPr>
        <p:spPr>
          <a:xfrm>
            <a:off x="7473011" y="6881387"/>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21" name="Freeform 21"/>
          <p:cNvSpPr/>
          <p:nvPr/>
        </p:nvSpPr>
        <p:spPr>
          <a:xfrm>
            <a:off x="15797988" y="7796988"/>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sp>
        <p:nvSpPr>
          <p:cNvPr id="22" name="AutoShape 18">
            <a:extLst>
              <a:ext uri="{FF2B5EF4-FFF2-40B4-BE49-F238E27FC236}">
                <a16:creationId xmlns:a16="http://schemas.microsoft.com/office/drawing/2014/main" id="{985C8150-7F55-0E7F-E3A3-75A9B79A3A04}"/>
              </a:ext>
            </a:extLst>
          </p:cNvPr>
          <p:cNvSpPr/>
          <p:nvPr/>
        </p:nvSpPr>
        <p:spPr>
          <a:xfrm>
            <a:off x="7500225" y="7532665"/>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23" name="TextBox 22">
            <a:extLst>
              <a:ext uri="{FF2B5EF4-FFF2-40B4-BE49-F238E27FC236}">
                <a16:creationId xmlns:a16="http://schemas.microsoft.com/office/drawing/2014/main" id="{74FADB0F-CC2E-7EC1-D359-C0EE6A68E381}"/>
              </a:ext>
            </a:extLst>
          </p:cNvPr>
          <p:cNvSpPr txBox="1"/>
          <p:nvPr/>
        </p:nvSpPr>
        <p:spPr>
          <a:xfrm>
            <a:off x="8372715" y="5283089"/>
            <a:ext cx="3306483" cy="523220"/>
          </a:xfrm>
          <a:prstGeom prst="rect">
            <a:avLst/>
          </a:prstGeom>
          <a:noFill/>
        </p:spPr>
        <p:txBody>
          <a:bodyPr wrap="none" lIns="91440" tIns="45720" rIns="91440" bIns="45720" rtlCol="0" anchor="t">
            <a:spAutoFit/>
          </a:bodyPr>
          <a:lstStyle/>
          <a:p>
            <a:r>
              <a:rPr lang="en-VN" sz="2800">
                <a:solidFill>
                  <a:schemeClr val="bg1"/>
                </a:solidFill>
              </a:rPr>
              <a:t>Branch management</a:t>
            </a:r>
          </a:p>
        </p:txBody>
      </p:sp>
      <p:sp>
        <p:nvSpPr>
          <p:cNvPr id="24" name="TextBox 23">
            <a:extLst>
              <a:ext uri="{FF2B5EF4-FFF2-40B4-BE49-F238E27FC236}">
                <a16:creationId xmlns:a16="http://schemas.microsoft.com/office/drawing/2014/main" id="{D343DC07-29CC-B046-6056-ADFB5453873F}"/>
              </a:ext>
            </a:extLst>
          </p:cNvPr>
          <p:cNvSpPr txBox="1"/>
          <p:nvPr/>
        </p:nvSpPr>
        <p:spPr>
          <a:xfrm>
            <a:off x="8376070" y="5912550"/>
            <a:ext cx="3155159" cy="523220"/>
          </a:xfrm>
          <a:prstGeom prst="rect">
            <a:avLst/>
          </a:prstGeom>
          <a:noFill/>
        </p:spPr>
        <p:txBody>
          <a:bodyPr wrap="none" lIns="91440" tIns="45720" rIns="91440" bIns="45720" rtlCol="0" anchor="t">
            <a:spAutoFit/>
          </a:bodyPr>
          <a:lstStyle/>
          <a:p>
            <a:r>
              <a:rPr lang="en-US" sz="2800" dirty="0">
                <a:solidFill>
                  <a:schemeClr val="bg1"/>
                </a:solidFill>
              </a:rPr>
              <a:t>M</a:t>
            </a:r>
            <a:r>
              <a:rPr lang="en-VN" sz="2800">
                <a:solidFill>
                  <a:schemeClr val="bg1"/>
                </a:solidFill>
              </a:rPr>
              <a:t>enu management</a:t>
            </a:r>
          </a:p>
        </p:txBody>
      </p:sp>
      <p:sp>
        <p:nvSpPr>
          <p:cNvPr id="25" name="TextBox 24">
            <a:extLst>
              <a:ext uri="{FF2B5EF4-FFF2-40B4-BE49-F238E27FC236}">
                <a16:creationId xmlns:a16="http://schemas.microsoft.com/office/drawing/2014/main" id="{4A5A326C-270E-D483-BA79-AA0F07287819}"/>
              </a:ext>
            </a:extLst>
          </p:cNvPr>
          <p:cNvSpPr txBox="1"/>
          <p:nvPr/>
        </p:nvSpPr>
        <p:spPr>
          <a:xfrm>
            <a:off x="8474041" y="6619777"/>
            <a:ext cx="2783262" cy="523220"/>
          </a:xfrm>
          <a:prstGeom prst="rect">
            <a:avLst/>
          </a:prstGeom>
          <a:noFill/>
        </p:spPr>
        <p:txBody>
          <a:bodyPr wrap="none" lIns="91440" tIns="45720" rIns="91440" bIns="45720" rtlCol="0" anchor="t">
            <a:spAutoFit/>
          </a:bodyPr>
          <a:lstStyle/>
          <a:p>
            <a:r>
              <a:rPr lang="en-VN" sz="2800">
                <a:solidFill>
                  <a:schemeClr val="bg1"/>
                </a:solidFill>
              </a:rPr>
              <a:t>Job management</a:t>
            </a:r>
          </a:p>
        </p:txBody>
      </p:sp>
      <p:sp>
        <p:nvSpPr>
          <p:cNvPr id="26" name="TextBox 25">
            <a:extLst>
              <a:ext uri="{FF2B5EF4-FFF2-40B4-BE49-F238E27FC236}">
                <a16:creationId xmlns:a16="http://schemas.microsoft.com/office/drawing/2014/main" id="{A6844490-B79D-A614-2A72-C73F4B8566EC}"/>
              </a:ext>
            </a:extLst>
          </p:cNvPr>
          <p:cNvSpPr txBox="1"/>
          <p:nvPr/>
        </p:nvSpPr>
        <p:spPr>
          <a:xfrm>
            <a:off x="8474041" y="7277100"/>
            <a:ext cx="2864630" cy="523220"/>
          </a:xfrm>
          <a:prstGeom prst="rect">
            <a:avLst/>
          </a:prstGeom>
          <a:noFill/>
        </p:spPr>
        <p:txBody>
          <a:bodyPr wrap="none" lIns="91440" tIns="45720" rIns="91440" bIns="45720" rtlCol="0" anchor="t">
            <a:spAutoFit/>
          </a:bodyPr>
          <a:lstStyle/>
          <a:p>
            <a:r>
              <a:rPr lang="en-US" sz="2800" dirty="0">
                <a:solidFill>
                  <a:schemeClr val="bg1"/>
                </a:solidFill>
                <a:effectLst/>
                <a:latin typeface="Calibri"/>
                <a:ea typeface="Times New Roman" panose="02020603050405020304" pitchFamily="18" charset="0"/>
                <a:cs typeface="Calibri"/>
              </a:rPr>
              <a:t>Staff management</a:t>
            </a:r>
            <a:endParaRPr lang="vi-VN" sz="2800" dirty="0">
              <a:solidFill>
                <a:schemeClr val="bg1"/>
              </a:solidFill>
              <a:latin typeface="Calibri"/>
              <a:cs typeface="Calibri"/>
            </a:endParaRPr>
          </a:p>
        </p:txBody>
      </p:sp>
      <p:sp>
        <p:nvSpPr>
          <p:cNvPr id="27" name="AutoShape 18">
            <a:extLst>
              <a:ext uri="{FF2B5EF4-FFF2-40B4-BE49-F238E27FC236}">
                <a16:creationId xmlns:a16="http://schemas.microsoft.com/office/drawing/2014/main" id="{34DD5520-E854-B609-37AD-E6E07429FB67}"/>
              </a:ext>
            </a:extLst>
          </p:cNvPr>
          <p:cNvSpPr/>
          <p:nvPr/>
        </p:nvSpPr>
        <p:spPr>
          <a:xfrm>
            <a:off x="7506452" y="8115300"/>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28" name="AutoShape 18">
            <a:extLst>
              <a:ext uri="{FF2B5EF4-FFF2-40B4-BE49-F238E27FC236}">
                <a16:creationId xmlns:a16="http://schemas.microsoft.com/office/drawing/2014/main" id="{73F55160-68BB-1867-799E-0E4130ADC60C}"/>
              </a:ext>
            </a:extLst>
          </p:cNvPr>
          <p:cNvSpPr/>
          <p:nvPr/>
        </p:nvSpPr>
        <p:spPr>
          <a:xfrm>
            <a:off x="7500225" y="8724900"/>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29" name="TextBox 28">
            <a:extLst>
              <a:ext uri="{FF2B5EF4-FFF2-40B4-BE49-F238E27FC236}">
                <a16:creationId xmlns:a16="http://schemas.microsoft.com/office/drawing/2014/main" id="{A70E49AD-4263-5C58-68AC-9AA19CB1FEDE}"/>
              </a:ext>
            </a:extLst>
          </p:cNvPr>
          <p:cNvSpPr txBox="1"/>
          <p:nvPr/>
        </p:nvSpPr>
        <p:spPr>
          <a:xfrm>
            <a:off x="8441055" y="7833829"/>
            <a:ext cx="3130985" cy="523220"/>
          </a:xfrm>
          <a:prstGeom prst="rect">
            <a:avLst/>
          </a:prstGeom>
          <a:noFill/>
        </p:spPr>
        <p:txBody>
          <a:bodyPr wrap="none" lIns="91440" tIns="45720" rIns="91440" bIns="45720" rtlCol="0" anchor="t">
            <a:spAutoFit/>
          </a:bodyPr>
          <a:lstStyle/>
          <a:p>
            <a:r>
              <a:rPr lang="en-US" sz="2800" dirty="0">
                <a:solidFill>
                  <a:schemeClr val="bg1"/>
                </a:solidFill>
                <a:effectLst/>
                <a:latin typeface="Calibri"/>
                <a:ea typeface="Times New Roman" panose="02020603050405020304" pitchFamily="18" charset="0"/>
                <a:cs typeface="Calibri"/>
              </a:rPr>
              <a:t>Order management</a:t>
            </a:r>
            <a:r>
              <a:rPr lang="en-VN" sz="2800" dirty="0">
                <a:solidFill>
                  <a:schemeClr val="bg1"/>
                </a:solidFill>
              </a:rPr>
              <a:t> </a:t>
            </a:r>
            <a:endParaRPr lang="vi-VN" sz="2800" dirty="0">
              <a:solidFill>
                <a:schemeClr val="bg1"/>
              </a:solidFill>
              <a:cs typeface="Calibri"/>
            </a:endParaRPr>
          </a:p>
        </p:txBody>
      </p:sp>
      <p:sp>
        <p:nvSpPr>
          <p:cNvPr id="30" name="TextBox 29">
            <a:extLst>
              <a:ext uri="{FF2B5EF4-FFF2-40B4-BE49-F238E27FC236}">
                <a16:creationId xmlns:a16="http://schemas.microsoft.com/office/drawing/2014/main" id="{D5B092A9-B9DE-A102-934F-735DEDD1712A}"/>
              </a:ext>
            </a:extLst>
          </p:cNvPr>
          <p:cNvSpPr txBox="1"/>
          <p:nvPr/>
        </p:nvSpPr>
        <p:spPr>
          <a:xfrm>
            <a:off x="8441055" y="8463290"/>
            <a:ext cx="3784947" cy="523220"/>
          </a:xfrm>
          <a:prstGeom prst="rect">
            <a:avLst/>
          </a:prstGeom>
          <a:noFill/>
        </p:spPr>
        <p:txBody>
          <a:bodyPr wrap="none" lIns="91440" tIns="45720" rIns="91440" bIns="45720" rtlCol="0" anchor="t">
            <a:spAutoFit/>
          </a:bodyPr>
          <a:lstStyle/>
          <a:p>
            <a:r>
              <a:rPr lang="en-US" sz="2800" dirty="0">
                <a:solidFill>
                  <a:schemeClr val="bg1"/>
                </a:solidFill>
                <a:effectLst/>
                <a:latin typeface="Calibri"/>
                <a:ea typeface="Times New Roman" panose="02020603050405020304" pitchFamily="18" charset="0"/>
                <a:cs typeface="Calibri"/>
              </a:rPr>
              <a:t>Customer</a:t>
            </a:r>
            <a:r>
              <a:rPr lang="en-US" sz="2800" spc="-5" dirty="0">
                <a:solidFill>
                  <a:schemeClr val="bg1"/>
                </a:solidFill>
                <a:effectLst/>
                <a:latin typeface="Calibri"/>
                <a:ea typeface="Times New Roman" panose="02020603050405020304" pitchFamily="18" charset="0"/>
                <a:cs typeface="Calibri"/>
              </a:rPr>
              <a:t> </a:t>
            </a:r>
            <a:r>
              <a:rPr lang="en-US" sz="2800">
                <a:solidFill>
                  <a:schemeClr val="bg1"/>
                </a:solidFill>
                <a:effectLst/>
                <a:latin typeface="Calibri"/>
                <a:ea typeface="Times New Roman" panose="02020603050405020304" pitchFamily="18" charset="0"/>
                <a:cs typeface="Calibri"/>
              </a:rPr>
              <a:t>management</a:t>
            </a:r>
            <a:r>
              <a:rPr lang="en-VN" sz="2800" dirty="0">
                <a:solidFill>
                  <a:schemeClr val="bg1"/>
                </a:solidFill>
              </a:rPr>
              <a:t> </a:t>
            </a:r>
            <a:endParaRPr lang="vi-VN" sz="2800" dirty="0">
              <a:solidFill>
                <a:schemeClr val="bg1"/>
              </a:solidFill>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082453" y="7439784"/>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732001" y="-6417170"/>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70717" y="1995170"/>
            <a:ext cx="5037082" cy="6259977"/>
            <a:chOff x="0" y="0"/>
            <a:chExt cx="5108702" cy="6348984"/>
          </a:xfrm>
        </p:grpSpPr>
        <p:sp>
          <p:nvSpPr>
            <p:cNvPr id="9" name="Freeform 9"/>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cubicBezTo>
                    <a:pt x="1143635" y="6348984"/>
                    <a:pt x="0" y="5205349"/>
                    <a:pt x="0" y="3794506"/>
                  </a:cubicBezTo>
                  <a:lnTo>
                    <a:pt x="0" y="2554351"/>
                  </a:lnTo>
                  <a:cubicBezTo>
                    <a:pt x="0" y="1143635"/>
                    <a:pt x="1143635" y="0"/>
                    <a:pt x="2554351" y="0"/>
                  </a:cubicBezTo>
                  <a:cubicBezTo>
                    <a:pt x="3965067" y="0"/>
                    <a:pt x="5108702" y="1143635"/>
                    <a:pt x="5108702" y="2554351"/>
                  </a:cubicBezTo>
                  <a:close/>
                </a:path>
              </a:pathLst>
            </a:custGeom>
            <a:blipFill>
              <a:blip r:embed="rId2"/>
              <a:stretch>
                <a:fillRect t="-3644" b="-3644"/>
              </a:stretch>
            </a:blipFill>
          </p:spPr>
          <p:txBody>
            <a:bodyPr/>
            <a:lstStyle/>
            <a:p>
              <a:endParaRPr lang="en-VN"/>
            </a:p>
          </p:txBody>
        </p:sp>
      </p:grpSp>
      <p:sp>
        <p:nvSpPr>
          <p:cNvPr id="10" name="AutoShape 10"/>
          <p:cNvSpPr/>
          <p:nvPr/>
        </p:nvSpPr>
        <p:spPr>
          <a:xfrm>
            <a:off x="6307799" y="1250903"/>
            <a:ext cx="7192705" cy="0"/>
          </a:xfrm>
          <a:prstGeom prst="line">
            <a:avLst/>
          </a:prstGeom>
          <a:ln w="47625" cap="flat">
            <a:solidFill>
              <a:srgbClr val="B49567"/>
            </a:solidFill>
            <a:prstDash val="solid"/>
            <a:headEnd type="none" w="sm" len="sm"/>
            <a:tailEnd type="arrow" w="med" len="sm"/>
          </a:ln>
        </p:spPr>
        <p:txBody>
          <a:bodyPr/>
          <a:lstStyle/>
          <a:p>
            <a:endParaRPr lang="en-VN"/>
          </a:p>
        </p:txBody>
      </p:sp>
      <p:grpSp>
        <p:nvGrpSpPr>
          <p:cNvPr id="11" name="Group 11"/>
          <p:cNvGrpSpPr/>
          <p:nvPr/>
        </p:nvGrpSpPr>
        <p:grpSpPr>
          <a:xfrm>
            <a:off x="14095451" y="778971"/>
            <a:ext cx="3163849" cy="1039117"/>
            <a:chOff x="0" y="0"/>
            <a:chExt cx="1762396" cy="578831"/>
          </a:xfrm>
        </p:grpSpPr>
        <p:sp>
          <p:nvSpPr>
            <p:cNvPr id="12" name="Freeform 12"/>
            <p:cNvSpPr/>
            <p:nvPr/>
          </p:nvSpPr>
          <p:spPr>
            <a:xfrm>
              <a:off x="0" y="0"/>
              <a:ext cx="1762396" cy="578831"/>
            </a:xfrm>
            <a:custGeom>
              <a:avLst/>
              <a:gdLst/>
              <a:ahLst/>
              <a:cxnLst/>
              <a:rect l="l" t="t" r="r" b="b"/>
              <a:pathLst>
                <a:path w="1762396" h="578831">
                  <a:moveTo>
                    <a:pt x="881198" y="0"/>
                  </a:moveTo>
                  <a:cubicBezTo>
                    <a:pt x="394526" y="0"/>
                    <a:pt x="0" y="129576"/>
                    <a:pt x="0" y="289415"/>
                  </a:cubicBezTo>
                  <a:cubicBezTo>
                    <a:pt x="0" y="449255"/>
                    <a:pt x="394526" y="578831"/>
                    <a:pt x="881198" y="578831"/>
                  </a:cubicBezTo>
                  <a:cubicBezTo>
                    <a:pt x="1367870" y="578831"/>
                    <a:pt x="1762396" y="449255"/>
                    <a:pt x="1762396" y="289415"/>
                  </a:cubicBezTo>
                  <a:cubicBezTo>
                    <a:pt x="1762396" y="129576"/>
                    <a:pt x="1367870" y="0"/>
                    <a:pt x="881198" y="0"/>
                  </a:cubicBezTo>
                  <a:close/>
                </a:path>
              </a:pathLst>
            </a:custGeom>
            <a:solidFill>
              <a:srgbClr val="B49567"/>
            </a:solidFill>
          </p:spPr>
          <p:txBody>
            <a:bodyPr/>
            <a:lstStyle/>
            <a:p>
              <a:endParaRPr lang="en-VN"/>
            </a:p>
          </p:txBody>
        </p:sp>
        <p:sp>
          <p:nvSpPr>
            <p:cNvPr id="13" name="TextBox 13"/>
            <p:cNvSpPr txBox="1"/>
            <p:nvPr/>
          </p:nvSpPr>
          <p:spPr>
            <a:xfrm>
              <a:off x="165225" y="6640"/>
              <a:ext cx="1431947" cy="517925"/>
            </a:xfrm>
            <a:prstGeom prst="rect">
              <a:avLst/>
            </a:prstGeom>
          </p:spPr>
          <p:txBody>
            <a:bodyPr lIns="50800" tIns="50800" rIns="50800" bIns="50800" rtlCol="0" anchor="ctr"/>
            <a:lstStyle/>
            <a:p>
              <a:pPr algn="ctr">
                <a:lnSpc>
                  <a:spcPts val="3499"/>
                </a:lnSpc>
                <a:spcBef>
                  <a:spcPct val="0"/>
                </a:spcBef>
              </a:pPr>
              <a:r>
                <a:rPr lang="en-US" sz="2450">
                  <a:solidFill>
                    <a:srgbClr val="FFFFFF"/>
                  </a:solidFill>
                  <a:latin typeface="Nourd Light"/>
                </a:rPr>
                <a:t>13.01.2024</a:t>
              </a:r>
              <a:endParaRPr lang="en-US" sz="2499">
                <a:solidFill>
                  <a:srgbClr val="FFFFFF"/>
                </a:solidFill>
                <a:latin typeface="Nourd Light"/>
              </a:endParaRPr>
            </a:p>
          </p:txBody>
        </p:sp>
      </p:grpSp>
      <p:sp>
        <p:nvSpPr>
          <p:cNvPr id="14" name="TextBox 14"/>
          <p:cNvSpPr txBox="1"/>
          <p:nvPr/>
        </p:nvSpPr>
        <p:spPr>
          <a:xfrm>
            <a:off x="7473011" y="2213537"/>
            <a:ext cx="7780459" cy="689741"/>
          </a:xfrm>
          <a:prstGeom prst="rect">
            <a:avLst/>
          </a:prstGeom>
        </p:spPr>
        <p:txBody>
          <a:bodyPr lIns="0" tIns="0" rIns="0" bIns="0" rtlCol="0" anchor="t">
            <a:spAutoFit/>
          </a:bodyPr>
          <a:lstStyle/>
          <a:p>
            <a:pPr>
              <a:lnSpc>
                <a:spcPts val="5218"/>
              </a:lnSpc>
            </a:pPr>
            <a:r>
              <a:rPr lang="en-US" sz="5600" b="1" dirty="0">
                <a:solidFill>
                  <a:srgbClr val="B49567"/>
                </a:solidFill>
                <a:latin typeface="Calibri"/>
                <a:cs typeface="Calibri"/>
              </a:rPr>
              <a:t>1.3 Features</a:t>
            </a:r>
          </a:p>
        </p:txBody>
      </p:sp>
      <p:sp>
        <p:nvSpPr>
          <p:cNvPr id="15" name="TextBox 15"/>
          <p:cNvSpPr txBox="1"/>
          <p:nvPr/>
        </p:nvSpPr>
        <p:spPr>
          <a:xfrm>
            <a:off x="7473012" y="3524149"/>
            <a:ext cx="4058218" cy="953081"/>
          </a:xfrm>
          <a:prstGeom prst="rect">
            <a:avLst/>
          </a:prstGeom>
        </p:spPr>
        <p:txBody>
          <a:bodyPr wrap="square" lIns="0" tIns="0" rIns="0" bIns="0" rtlCol="0" anchor="t">
            <a:spAutoFit/>
          </a:bodyPr>
          <a:lstStyle/>
          <a:p>
            <a:pPr>
              <a:lnSpc>
                <a:spcPts val="3999"/>
              </a:lnSpc>
            </a:pPr>
            <a:r>
              <a:rPr lang="en-US" sz="2000" dirty="0">
                <a:solidFill>
                  <a:srgbClr val="FFFFFF"/>
                </a:solidFill>
                <a:latin typeface="Nourd Semi-Bold"/>
              </a:rPr>
              <a:t>1.3.1. For employees at a branch (Cashier, Brach management)</a:t>
            </a:r>
          </a:p>
        </p:txBody>
      </p:sp>
      <p:sp>
        <p:nvSpPr>
          <p:cNvPr id="16" name="TextBox 16"/>
          <p:cNvSpPr txBox="1"/>
          <p:nvPr/>
        </p:nvSpPr>
        <p:spPr>
          <a:xfrm>
            <a:off x="8474041" y="4663878"/>
            <a:ext cx="3117663" cy="436658"/>
          </a:xfrm>
          <a:prstGeom prst="rect">
            <a:avLst/>
          </a:prstGeom>
        </p:spPr>
        <p:txBody>
          <a:bodyPr wrap="square" lIns="0" tIns="0" rIns="0" bIns="0" rtlCol="0" anchor="t">
            <a:spAutoFit/>
          </a:bodyPr>
          <a:lstStyle/>
          <a:p>
            <a:pPr>
              <a:lnSpc>
                <a:spcPts val="3920"/>
              </a:lnSpc>
            </a:pPr>
            <a:r>
              <a:rPr lang="en-US" sz="2000" dirty="0">
                <a:solidFill>
                  <a:srgbClr val="FFFFFF"/>
                </a:solidFill>
                <a:latin typeface="Nourd Light"/>
              </a:rPr>
              <a:t>Calculate shipping fee.</a:t>
            </a:r>
          </a:p>
        </p:txBody>
      </p:sp>
      <p:sp>
        <p:nvSpPr>
          <p:cNvPr id="17" name="AutoShape 17"/>
          <p:cNvSpPr/>
          <p:nvPr/>
        </p:nvSpPr>
        <p:spPr>
          <a:xfrm>
            <a:off x="7473011" y="4914900"/>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18" name="AutoShape 18"/>
          <p:cNvSpPr/>
          <p:nvPr/>
        </p:nvSpPr>
        <p:spPr>
          <a:xfrm>
            <a:off x="7556326" y="6708645"/>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19" name="AutoShape 19"/>
          <p:cNvSpPr/>
          <p:nvPr/>
        </p:nvSpPr>
        <p:spPr>
          <a:xfrm>
            <a:off x="7588142" y="8113374"/>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20" name="AutoShape 20"/>
          <p:cNvSpPr/>
          <p:nvPr/>
        </p:nvSpPr>
        <p:spPr>
          <a:xfrm>
            <a:off x="11675367" y="4914900"/>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21" name="Freeform 21"/>
          <p:cNvSpPr/>
          <p:nvPr/>
        </p:nvSpPr>
        <p:spPr>
          <a:xfrm>
            <a:off x="15797988" y="7796988"/>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sp>
        <p:nvSpPr>
          <p:cNvPr id="22" name="AutoShape 18">
            <a:extLst>
              <a:ext uri="{FF2B5EF4-FFF2-40B4-BE49-F238E27FC236}">
                <a16:creationId xmlns:a16="http://schemas.microsoft.com/office/drawing/2014/main" id="{985C8150-7F55-0E7F-E3A3-75A9B79A3A04}"/>
              </a:ext>
            </a:extLst>
          </p:cNvPr>
          <p:cNvSpPr/>
          <p:nvPr/>
        </p:nvSpPr>
        <p:spPr>
          <a:xfrm>
            <a:off x="11676151" y="6709617"/>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23" name="TextBox 22">
            <a:extLst>
              <a:ext uri="{FF2B5EF4-FFF2-40B4-BE49-F238E27FC236}">
                <a16:creationId xmlns:a16="http://schemas.microsoft.com/office/drawing/2014/main" id="{74FADB0F-CC2E-7EC1-D359-C0EE6A68E381}"/>
              </a:ext>
            </a:extLst>
          </p:cNvPr>
          <p:cNvSpPr txBox="1"/>
          <p:nvPr/>
        </p:nvSpPr>
        <p:spPr>
          <a:xfrm>
            <a:off x="8460632" y="6497799"/>
            <a:ext cx="3218989" cy="1015663"/>
          </a:xfrm>
          <a:prstGeom prst="rect">
            <a:avLst/>
          </a:prstGeom>
          <a:noFill/>
        </p:spPr>
        <p:txBody>
          <a:bodyPr wrap="square" rtlCol="0">
            <a:spAutoFit/>
          </a:bodyPr>
          <a:lstStyle/>
          <a:p>
            <a:r>
              <a:rPr lang="en-VN" sz="2000">
                <a:solidFill>
                  <a:schemeClr val="bg1"/>
                </a:solidFill>
              </a:rPr>
              <a:t>Calculate the total payment for a bill and send back data to the system.</a:t>
            </a:r>
          </a:p>
        </p:txBody>
      </p:sp>
      <p:sp>
        <p:nvSpPr>
          <p:cNvPr id="24" name="TextBox 23">
            <a:extLst>
              <a:ext uri="{FF2B5EF4-FFF2-40B4-BE49-F238E27FC236}">
                <a16:creationId xmlns:a16="http://schemas.microsoft.com/office/drawing/2014/main" id="{D343DC07-29CC-B046-6056-ADFB5453873F}"/>
              </a:ext>
            </a:extLst>
          </p:cNvPr>
          <p:cNvSpPr txBox="1"/>
          <p:nvPr/>
        </p:nvSpPr>
        <p:spPr>
          <a:xfrm>
            <a:off x="8517620" y="7913319"/>
            <a:ext cx="2619500" cy="400110"/>
          </a:xfrm>
          <a:prstGeom prst="rect">
            <a:avLst/>
          </a:prstGeom>
          <a:noFill/>
        </p:spPr>
        <p:txBody>
          <a:bodyPr wrap="none" rtlCol="0">
            <a:spAutoFit/>
          </a:bodyPr>
          <a:lstStyle/>
          <a:p>
            <a:r>
              <a:rPr lang="en-VN" sz="2000">
                <a:solidFill>
                  <a:schemeClr val="bg1"/>
                </a:solidFill>
              </a:rPr>
              <a:t>Export the bill by order.</a:t>
            </a:r>
          </a:p>
        </p:txBody>
      </p:sp>
      <p:sp>
        <p:nvSpPr>
          <p:cNvPr id="25" name="TextBox 24">
            <a:extLst>
              <a:ext uri="{FF2B5EF4-FFF2-40B4-BE49-F238E27FC236}">
                <a16:creationId xmlns:a16="http://schemas.microsoft.com/office/drawing/2014/main" id="{4A5A326C-270E-D483-BA79-AA0F07287819}"/>
              </a:ext>
            </a:extLst>
          </p:cNvPr>
          <p:cNvSpPr txBox="1"/>
          <p:nvPr/>
        </p:nvSpPr>
        <p:spPr>
          <a:xfrm>
            <a:off x="12703821" y="4664386"/>
            <a:ext cx="5355580" cy="1631216"/>
          </a:xfrm>
          <a:prstGeom prst="rect">
            <a:avLst/>
          </a:prstGeom>
          <a:noFill/>
        </p:spPr>
        <p:txBody>
          <a:bodyPr wrap="square" rtlCol="0">
            <a:spAutoFit/>
          </a:bodyPr>
          <a:lstStyle/>
          <a:p>
            <a:r>
              <a:rPr lang="en-VN" sz="2000">
                <a:solidFill>
                  <a:schemeClr val="bg1"/>
                </a:solidFill>
              </a:rPr>
              <a:t>Get data of customers:</a:t>
            </a:r>
            <a:br>
              <a:rPr lang="en-VN" sz="2000">
                <a:solidFill>
                  <a:schemeClr val="bg1"/>
                </a:solidFill>
              </a:rPr>
            </a:br>
            <a:r>
              <a:rPr lang="en-VN" sz="2000">
                <a:solidFill>
                  <a:schemeClr val="bg1"/>
                </a:solidFill>
              </a:rPr>
              <a:t>	- Classify the customer into 	  	  levels of the mebership.</a:t>
            </a:r>
          </a:p>
          <a:p>
            <a:r>
              <a:rPr lang="en-VN" sz="2000">
                <a:solidFill>
                  <a:schemeClr val="bg1"/>
                </a:solidFill>
              </a:rPr>
              <a:t>	- Know which products are 	  	  interested or disregarded.</a:t>
            </a:r>
          </a:p>
        </p:txBody>
      </p:sp>
      <p:sp>
        <p:nvSpPr>
          <p:cNvPr id="26" name="TextBox 25">
            <a:extLst>
              <a:ext uri="{FF2B5EF4-FFF2-40B4-BE49-F238E27FC236}">
                <a16:creationId xmlns:a16="http://schemas.microsoft.com/office/drawing/2014/main" id="{A6844490-B79D-A614-2A72-C73F4B8566EC}"/>
              </a:ext>
            </a:extLst>
          </p:cNvPr>
          <p:cNvSpPr txBox="1"/>
          <p:nvPr/>
        </p:nvSpPr>
        <p:spPr>
          <a:xfrm>
            <a:off x="12703821" y="6497799"/>
            <a:ext cx="5088023" cy="1938992"/>
          </a:xfrm>
          <a:prstGeom prst="rect">
            <a:avLst/>
          </a:prstGeom>
          <a:noFill/>
        </p:spPr>
        <p:txBody>
          <a:bodyPr wrap="square" rtlCol="0">
            <a:spAutoFit/>
          </a:bodyPr>
          <a:lstStyle/>
          <a:p>
            <a:r>
              <a:rPr lang="en-US" sz="2000">
                <a:solidFill>
                  <a:schemeClr val="bg1"/>
                </a:solidFill>
                <a:effectLst/>
                <a:latin typeface="Times New Roman" panose="02020603050405020304" pitchFamily="18" charset="0"/>
              </a:rPr>
              <a:t>Get data of branch, system:</a:t>
            </a:r>
          </a:p>
          <a:p>
            <a:r>
              <a:rPr lang="en-US" sz="2000">
                <a:solidFill>
                  <a:schemeClr val="bg1"/>
                </a:solidFill>
                <a:latin typeface="Times New Roman" panose="02020603050405020304" pitchFamily="18" charset="0"/>
              </a:rPr>
              <a:t>	- Get the revenue of the branch and 	 	  whole system.</a:t>
            </a:r>
          </a:p>
          <a:p>
            <a:r>
              <a:rPr lang="en-US" sz="2000">
                <a:solidFill>
                  <a:schemeClr val="bg1"/>
                </a:solidFill>
                <a:effectLst/>
                <a:latin typeface="Times New Roman" panose="02020603050405020304" pitchFamily="18" charset="0"/>
              </a:rPr>
              <a:t>	- Know which branch the employee 	  works.</a:t>
            </a:r>
            <a:br>
              <a:rPr lang="en-US" sz="2000">
                <a:solidFill>
                  <a:schemeClr val="bg1"/>
                </a:solidFill>
                <a:effectLst/>
                <a:latin typeface="Times New Roman" panose="02020603050405020304" pitchFamily="18" charset="0"/>
              </a:rPr>
            </a:br>
            <a:r>
              <a:rPr lang="en-US" sz="2000">
                <a:solidFill>
                  <a:schemeClr val="bg1"/>
                </a:solidFill>
                <a:effectLst/>
                <a:latin typeface="Times New Roman" panose="02020603050405020304" pitchFamily="18" charset="0"/>
              </a:rPr>
              <a:t>	- The efficiency of branches, staffs,…</a:t>
            </a:r>
            <a:r>
              <a:rPr lang="en-VN" sz="2000">
                <a:solidFill>
                  <a:schemeClr val="bg1"/>
                </a:solidFill>
                <a:effectLst/>
              </a:rPr>
              <a:t> </a:t>
            </a:r>
            <a:endParaRPr lang="en-VN" sz="2000">
              <a:solidFill>
                <a:schemeClr val="bg1"/>
              </a:solidFill>
            </a:endParaRPr>
          </a:p>
        </p:txBody>
      </p:sp>
      <p:sp>
        <p:nvSpPr>
          <p:cNvPr id="32" name="TextBox 15">
            <a:extLst>
              <a:ext uri="{FF2B5EF4-FFF2-40B4-BE49-F238E27FC236}">
                <a16:creationId xmlns:a16="http://schemas.microsoft.com/office/drawing/2014/main" id="{8F9C9A4F-CAF8-53F6-A338-E9359EA0AC14}"/>
              </a:ext>
            </a:extLst>
          </p:cNvPr>
          <p:cNvSpPr txBox="1"/>
          <p:nvPr/>
        </p:nvSpPr>
        <p:spPr>
          <a:xfrm>
            <a:off x="12959065" y="3521070"/>
            <a:ext cx="4058218" cy="959237"/>
          </a:xfrm>
          <a:prstGeom prst="rect">
            <a:avLst/>
          </a:prstGeom>
        </p:spPr>
        <p:txBody>
          <a:bodyPr wrap="square" lIns="0" tIns="0" rIns="0" bIns="0" rtlCol="0" anchor="t">
            <a:spAutoFit/>
          </a:bodyPr>
          <a:lstStyle/>
          <a:p>
            <a:pPr>
              <a:lnSpc>
                <a:spcPts val="3999"/>
              </a:lnSpc>
            </a:pPr>
            <a:r>
              <a:rPr lang="en-US" sz="2000" dirty="0">
                <a:solidFill>
                  <a:srgbClr val="FFFFFF"/>
                </a:solidFill>
                <a:latin typeface="Nourd Semi-Bold"/>
              </a:rPr>
              <a:t>1.3.2. For managers and above (CEOS, Chain manager)</a:t>
            </a:r>
          </a:p>
        </p:txBody>
      </p:sp>
    </p:spTree>
    <p:extLst>
      <p:ext uri="{BB962C8B-B14F-4D97-AF65-F5344CB8AC3E}">
        <p14:creationId xmlns:p14="http://schemas.microsoft.com/office/powerpoint/2010/main" val="1475307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5474945" y="4720845"/>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667604" y="-1276475"/>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2496800" y="221987"/>
            <a:ext cx="1388853" cy="138885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9567"/>
            </a:solidFill>
          </p:spPr>
          <p:txBody>
            <a:bodyPr/>
            <a:lstStyle/>
            <a:p>
              <a:endParaRPr lang="en-VN"/>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691304" y="1563686"/>
            <a:ext cx="7780459" cy="689741"/>
          </a:xfrm>
          <a:prstGeom prst="rect">
            <a:avLst/>
          </a:prstGeom>
        </p:spPr>
        <p:txBody>
          <a:bodyPr lIns="0" tIns="0" rIns="0" bIns="0" rtlCol="0" anchor="t">
            <a:spAutoFit/>
          </a:bodyPr>
          <a:lstStyle/>
          <a:p>
            <a:pPr>
              <a:lnSpc>
                <a:spcPts val="5218"/>
              </a:lnSpc>
            </a:pPr>
            <a:r>
              <a:rPr lang="en-US" sz="5600" b="1" dirty="0">
                <a:solidFill>
                  <a:srgbClr val="B49567"/>
                </a:solidFill>
                <a:latin typeface="Calibri"/>
                <a:cs typeface="Calibri"/>
              </a:rPr>
              <a:t>2. Entity relation diagram </a:t>
            </a:r>
          </a:p>
        </p:txBody>
      </p:sp>
      <p:sp>
        <p:nvSpPr>
          <p:cNvPr id="20" name="AutoShape 20"/>
          <p:cNvSpPr/>
          <p:nvPr/>
        </p:nvSpPr>
        <p:spPr>
          <a:xfrm>
            <a:off x="5053909" y="836237"/>
            <a:ext cx="7342439" cy="47625"/>
          </a:xfrm>
          <a:prstGeom prst="line">
            <a:avLst/>
          </a:prstGeom>
          <a:ln w="47625" cap="flat">
            <a:solidFill>
              <a:srgbClr val="FFFFFF"/>
            </a:solidFill>
            <a:prstDash val="solid"/>
            <a:headEnd type="arrow" w="med" len="sm"/>
            <a:tailEnd type="none" w="sm" len="sm"/>
          </a:ln>
        </p:spPr>
        <p:txBody>
          <a:bodyPr/>
          <a:lstStyle/>
          <a:p>
            <a:endParaRPr lang="en-VN"/>
          </a:p>
        </p:txBody>
      </p:sp>
      <p:sp>
        <p:nvSpPr>
          <p:cNvPr id="21" name="Freeform 21"/>
          <p:cNvSpPr/>
          <p:nvPr/>
        </p:nvSpPr>
        <p:spPr>
          <a:xfrm>
            <a:off x="3527495" y="102374"/>
            <a:ext cx="1461312" cy="1461312"/>
          </a:xfrm>
          <a:custGeom>
            <a:avLst/>
            <a:gdLst/>
            <a:ahLst/>
            <a:cxnLst/>
            <a:rect l="l" t="t" r="r" b="b"/>
            <a:pathLst>
              <a:path w="1461312" h="1461312">
                <a:moveTo>
                  <a:pt x="0" y="0"/>
                </a:moveTo>
                <a:lnTo>
                  <a:pt x="1461312" y="0"/>
                </a:lnTo>
                <a:lnTo>
                  <a:pt x="1461312" y="1461311"/>
                </a:lnTo>
                <a:lnTo>
                  <a:pt x="0" y="14613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pic>
        <p:nvPicPr>
          <p:cNvPr id="23" name="Picture 22" descr="A diagram of a diagram&#10;&#10;Description automatically generated">
            <a:extLst>
              <a:ext uri="{FF2B5EF4-FFF2-40B4-BE49-F238E27FC236}">
                <a16:creationId xmlns:a16="http://schemas.microsoft.com/office/drawing/2014/main" id="{7DFC3BB0-40F6-15B8-B222-090F48EF9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823369" y="607537"/>
            <a:ext cx="6968356" cy="115601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5474945" y="4720845"/>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667604" y="-1276475"/>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748087" y="2127285"/>
            <a:ext cx="8519113" cy="12170161"/>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66891" r="-47126"/>
              </a:stretch>
            </a:blipFill>
          </p:spPr>
          <p:txBody>
            <a:bodyPr/>
            <a:lstStyle/>
            <a:p>
              <a:endParaRPr lang="en-VN"/>
            </a:p>
          </p:txBody>
        </p:sp>
        <p:sp>
          <p:nvSpPr>
            <p:cNvPr id="10" name="Freeform 10"/>
            <p:cNvSpPr/>
            <p:nvPr/>
          </p:nvSpPr>
          <p:spPr>
            <a:xfrm>
              <a:off x="0" y="0"/>
              <a:ext cx="4445000" cy="6350000"/>
            </a:xfrm>
            <a:custGeom>
              <a:avLst/>
              <a:gdLst/>
              <a:ahLst/>
              <a:cxnLst/>
              <a:rect l="l" t="t" r="r" b="b"/>
              <a:pathLst>
                <a:path w="4445000" h="6350000">
                  <a:moveTo>
                    <a:pt x="2222500" y="19050"/>
                  </a:moveTo>
                  <a:cubicBezTo>
                    <a:pt x="2810510" y="19050"/>
                    <a:pt x="3364230" y="248920"/>
                    <a:pt x="3780790" y="664210"/>
                  </a:cubicBezTo>
                  <a:cubicBezTo>
                    <a:pt x="4197350" y="1079500"/>
                    <a:pt x="4425950" y="1633220"/>
                    <a:pt x="4425950" y="2222500"/>
                  </a:cubicBezTo>
                  <a:lnTo>
                    <a:pt x="4425950" y="4127500"/>
                  </a:lnTo>
                  <a:cubicBezTo>
                    <a:pt x="4425950" y="4715510"/>
                    <a:pt x="4196080" y="5269230"/>
                    <a:pt x="3780790" y="5685790"/>
                  </a:cubicBezTo>
                  <a:cubicBezTo>
                    <a:pt x="3365500" y="6102350"/>
                    <a:pt x="2811780" y="6330950"/>
                    <a:pt x="2222500" y="6330950"/>
                  </a:cubicBezTo>
                  <a:cubicBezTo>
                    <a:pt x="1633220" y="6330950"/>
                    <a:pt x="1080770" y="6101080"/>
                    <a:pt x="664210" y="5685790"/>
                  </a:cubicBezTo>
                  <a:cubicBezTo>
                    <a:pt x="247650" y="5270500"/>
                    <a:pt x="19050" y="4715510"/>
                    <a:pt x="19050" y="4127500"/>
                  </a:cubicBezTo>
                  <a:lnTo>
                    <a:pt x="19050" y="2222500"/>
                  </a:lnTo>
                  <a:cubicBezTo>
                    <a:pt x="19050" y="1634490"/>
                    <a:pt x="248920" y="1080770"/>
                    <a:pt x="664210" y="664210"/>
                  </a:cubicBezTo>
                  <a:cubicBezTo>
                    <a:pt x="1079500" y="247650"/>
                    <a:pt x="1634490" y="19050"/>
                    <a:pt x="2222500" y="19050"/>
                  </a:cubicBezTo>
                  <a:moveTo>
                    <a:pt x="2222500" y="0"/>
                  </a:moveTo>
                  <a:cubicBezTo>
                    <a:pt x="995680" y="0"/>
                    <a:pt x="0" y="995680"/>
                    <a:pt x="0" y="2222500"/>
                  </a:cubicBezTo>
                  <a:lnTo>
                    <a:pt x="0" y="4127500"/>
                  </a:lnTo>
                  <a:cubicBezTo>
                    <a:pt x="0" y="5354320"/>
                    <a:pt x="995680" y="6350000"/>
                    <a:pt x="2222500" y="6350000"/>
                  </a:cubicBezTo>
                  <a:cubicBezTo>
                    <a:pt x="3449320" y="6350000"/>
                    <a:pt x="4445000" y="5354320"/>
                    <a:pt x="4445000" y="4127500"/>
                  </a:cubicBezTo>
                  <a:lnTo>
                    <a:pt x="4445000" y="2222500"/>
                  </a:lnTo>
                  <a:cubicBezTo>
                    <a:pt x="4445000" y="995680"/>
                    <a:pt x="3449320" y="0"/>
                    <a:pt x="2222500" y="0"/>
                  </a:cubicBezTo>
                  <a:lnTo>
                    <a:pt x="2222500" y="0"/>
                  </a:lnTo>
                  <a:close/>
                </a:path>
              </a:pathLst>
            </a:custGeom>
            <a:solidFill>
              <a:srgbClr val="303840"/>
            </a:solidFill>
          </p:spPr>
          <p:txBody>
            <a:bodyPr/>
            <a:lstStyle/>
            <a:p>
              <a:endParaRPr lang="en-VN"/>
            </a:p>
          </p:txBody>
        </p:sp>
      </p:grpSp>
      <p:sp>
        <p:nvSpPr>
          <p:cNvPr id="11" name="AutoShape 11"/>
          <p:cNvSpPr/>
          <p:nvPr/>
        </p:nvSpPr>
        <p:spPr>
          <a:xfrm>
            <a:off x="8707755" y="4402485"/>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12" name="AutoShape 12"/>
          <p:cNvSpPr/>
          <p:nvPr/>
        </p:nvSpPr>
        <p:spPr>
          <a:xfrm>
            <a:off x="8707755" y="5111691"/>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13" name="AutoShape 13"/>
          <p:cNvSpPr/>
          <p:nvPr/>
        </p:nvSpPr>
        <p:spPr>
          <a:xfrm>
            <a:off x="8707755" y="5828591"/>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14" name="AutoShape 14"/>
          <p:cNvSpPr/>
          <p:nvPr/>
        </p:nvSpPr>
        <p:spPr>
          <a:xfrm>
            <a:off x="8707755" y="6515100"/>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15" name="TextBox 15"/>
          <p:cNvSpPr txBox="1"/>
          <p:nvPr/>
        </p:nvSpPr>
        <p:spPr>
          <a:xfrm>
            <a:off x="8431547" y="2531598"/>
            <a:ext cx="7780459" cy="1356590"/>
          </a:xfrm>
          <a:prstGeom prst="rect">
            <a:avLst/>
          </a:prstGeom>
        </p:spPr>
        <p:txBody>
          <a:bodyPr lIns="0" tIns="0" rIns="0" bIns="0" rtlCol="0" anchor="t">
            <a:spAutoFit/>
          </a:bodyPr>
          <a:lstStyle/>
          <a:p>
            <a:pPr>
              <a:lnSpc>
                <a:spcPts val="5218"/>
              </a:lnSpc>
            </a:pPr>
            <a:r>
              <a:rPr lang="en-US" sz="5600" b="1" dirty="0">
                <a:solidFill>
                  <a:srgbClr val="B49567"/>
                </a:solidFill>
                <a:latin typeface="Calibri"/>
                <a:cs typeface="Calibri"/>
              </a:rPr>
              <a:t>There are 6 entities in this diagram:</a:t>
            </a:r>
          </a:p>
        </p:txBody>
      </p:sp>
      <p:sp>
        <p:nvSpPr>
          <p:cNvPr id="17" name="TextBox 17"/>
          <p:cNvSpPr txBox="1"/>
          <p:nvPr/>
        </p:nvSpPr>
        <p:spPr>
          <a:xfrm>
            <a:off x="9777287" y="4132508"/>
            <a:ext cx="7428355" cy="461280"/>
          </a:xfrm>
          <a:prstGeom prst="rect">
            <a:avLst/>
          </a:prstGeom>
        </p:spPr>
        <p:txBody>
          <a:bodyPr lIns="0" tIns="0" rIns="0" bIns="0" rtlCol="0" anchor="t">
            <a:spAutoFit/>
          </a:bodyPr>
          <a:lstStyle/>
          <a:p>
            <a:pPr>
              <a:lnSpc>
                <a:spcPts val="3920"/>
              </a:lnSpc>
            </a:pPr>
            <a:r>
              <a:rPr lang="en-US" sz="2800">
                <a:solidFill>
                  <a:srgbClr val="FFFFFF"/>
                </a:solidFill>
                <a:latin typeface="Nourd Light"/>
              </a:rPr>
              <a:t>CM_BRANCH</a:t>
            </a:r>
          </a:p>
        </p:txBody>
      </p:sp>
      <p:sp>
        <p:nvSpPr>
          <p:cNvPr id="18" name="AutoShape 18"/>
          <p:cNvSpPr/>
          <p:nvPr/>
        </p:nvSpPr>
        <p:spPr>
          <a:xfrm>
            <a:off x="2511469" y="1250903"/>
            <a:ext cx="10989035" cy="0"/>
          </a:xfrm>
          <a:prstGeom prst="line">
            <a:avLst/>
          </a:prstGeom>
          <a:ln w="47625" cap="flat">
            <a:solidFill>
              <a:srgbClr val="B49567"/>
            </a:solidFill>
            <a:prstDash val="solid"/>
            <a:headEnd type="none" w="sm" len="sm"/>
            <a:tailEnd type="arrow" w="med" len="sm"/>
          </a:ln>
        </p:spPr>
        <p:txBody>
          <a:bodyPr/>
          <a:lstStyle/>
          <a:p>
            <a:endParaRPr lang="en-VN"/>
          </a:p>
        </p:txBody>
      </p:sp>
      <p:grpSp>
        <p:nvGrpSpPr>
          <p:cNvPr id="19" name="Group 19"/>
          <p:cNvGrpSpPr/>
          <p:nvPr/>
        </p:nvGrpSpPr>
        <p:grpSpPr>
          <a:xfrm>
            <a:off x="14095451" y="778971"/>
            <a:ext cx="3163849" cy="1039117"/>
            <a:chOff x="0" y="0"/>
            <a:chExt cx="1762396" cy="578831"/>
          </a:xfrm>
        </p:grpSpPr>
        <p:sp>
          <p:nvSpPr>
            <p:cNvPr id="20" name="Freeform 20"/>
            <p:cNvSpPr/>
            <p:nvPr/>
          </p:nvSpPr>
          <p:spPr>
            <a:xfrm>
              <a:off x="0" y="0"/>
              <a:ext cx="1762396" cy="578831"/>
            </a:xfrm>
            <a:custGeom>
              <a:avLst/>
              <a:gdLst/>
              <a:ahLst/>
              <a:cxnLst/>
              <a:rect l="l" t="t" r="r" b="b"/>
              <a:pathLst>
                <a:path w="1762396" h="578831">
                  <a:moveTo>
                    <a:pt x="881198" y="0"/>
                  </a:moveTo>
                  <a:cubicBezTo>
                    <a:pt x="394526" y="0"/>
                    <a:pt x="0" y="129576"/>
                    <a:pt x="0" y="289415"/>
                  </a:cubicBezTo>
                  <a:cubicBezTo>
                    <a:pt x="0" y="449255"/>
                    <a:pt x="394526" y="578831"/>
                    <a:pt x="881198" y="578831"/>
                  </a:cubicBezTo>
                  <a:cubicBezTo>
                    <a:pt x="1367870" y="578831"/>
                    <a:pt x="1762396" y="449255"/>
                    <a:pt x="1762396" y="289415"/>
                  </a:cubicBezTo>
                  <a:cubicBezTo>
                    <a:pt x="1762396" y="129576"/>
                    <a:pt x="1367870" y="0"/>
                    <a:pt x="881198" y="0"/>
                  </a:cubicBezTo>
                  <a:close/>
                </a:path>
              </a:pathLst>
            </a:custGeom>
            <a:solidFill>
              <a:srgbClr val="B49567"/>
            </a:solidFill>
          </p:spPr>
          <p:txBody>
            <a:bodyPr/>
            <a:lstStyle/>
            <a:p>
              <a:endParaRPr lang="en-VN"/>
            </a:p>
          </p:txBody>
        </p:sp>
        <p:sp>
          <p:nvSpPr>
            <p:cNvPr id="21" name="TextBox 21"/>
            <p:cNvSpPr txBox="1"/>
            <p:nvPr/>
          </p:nvSpPr>
          <p:spPr>
            <a:xfrm>
              <a:off x="165225" y="6640"/>
              <a:ext cx="1431947" cy="517925"/>
            </a:xfrm>
            <a:prstGeom prst="rect">
              <a:avLst/>
            </a:prstGeom>
          </p:spPr>
          <p:txBody>
            <a:bodyPr lIns="50800" tIns="50800" rIns="50800" bIns="50800" rtlCol="0" anchor="ctr"/>
            <a:lstStyle/>
            <a:p>
              <a:pPr algn="ctr">
                <a:lnSpc>
                  <a:spcPts val="3499"/>
                </a:lnSpc>
                <a:spcBef>
                  <a:spcPct val="0"/>
                </a:spcBef>
              </a:pPr>
              <a:r>
                <a:rPr lang="en-US" sz="2500">
                  <a:solidFill>
                    <a:srgbClr val="FFFFFF"/>
                  </a:solidFill>
                  <a:ea typeface="+mn-lt"/>
                  <a:cs typeface="+mn-lt"/>
                </a:rPr>
                <a:t>13.01.2024</a:t>
              </a:r>
              <a:endParaRPr lang="en-US"/>
            </a:p>
          </p:txBody>
        </p:sp>
      </p:grpSp>
      <p:sp>
        <p:nvSpPr>
          <p:cNvPr id="22" name="Freeform 22"/>
          <p:cNvSpPr/>
          <p:nvPr/>
        </p:nvSpPr>
        <p:spPr>
          <a:xfrm>
            <a:off x="4819400" y="2941173"/>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sp>
        <p:nvSpPr>
          <p:cNvPr id="24" name="TextBox 17">
            <a:extLst>
              <a:ext uri="{FF2B5EF4-FFF2-40B4-BE49-F238E27FC236}">
                <a16:creationId xmlns:a16="http://schemas.microsoft.com/office/drawing/2014/main" id="{03A5124C-9412-2916-93A6-DF6812C2B632}"/>
              </a:ext>
            </a:extLst>
          </p:cNvPr>
          <p:cNvSpPr txBox="1"/>
          <p:nvPr/>
        </p:nvSpPr>
        <p:spPr>
          <a:xfrm>
            <a:off x="9771642" y="5564514"/>
            <a:ext cx="7428355" cy="461280"/>
          </a:xfrm>
          <a:prstGeom prst="rect">
            <a:avLst/>
          </a:prstGeom>
        </p:spPr>
        <p:txBody>
          <a:bodyPr lIns="0" tIns="0" rIns="0" bIns="0" rtlCol="0" anchor="t">
            <a:spAutoFit/>
          </a:bodyPr>
          <a:lstStyle/>
          <a:p>
            <a:pPr>
              <a:lnSpc>
                <a:spcPts val="3920"/>
              </a:lnSpc>
            </a:pPr>
            <a:r>
              <a:rPr lang="en-US" sz="2800">
                <a:solidFill>
                  <a:srgbClr val="FFFFFF"/>
                </a:solidFill>
                <a:latin typeface="Nourd Light"/>
              </a:rPr>
              <a:t>CM_JOB </a:t>
            </a:r>
          </a:p>
        </p:txBody>
      </p:sp>
      <p:sp>
        <p:nvSpPr>
          <p:cNvPr id="25" name="TextBox 17">
            <a:extLst>
              <a:ext uri="{FF2B5EF4-FFF2-40B4-BE49-F238E27FC236}">
                <a16:creationId xmlns:a16="http://schemas.microsoft.com/office/drawing/2014/main" id="{0091CC94-A2DF-135B-BD70-A02451AAED0E}"/>
              </a:ext>
            </a:extLst>
          </p:cNvPr>
          <p:cNvSpPr txBox="1"/>
          <p:nvPr/>
        </p:nvSpPr>
        <p:spPr>
          <a:xfrm>
            <a:off x="9786326" y="6855074"/>
            <a:ext cx="7428355" cy="461280"/>
          </a:xfrm>
          <a:prstGeom prst="rect">
            <a:avLst/>
          </a:prstGeom>
        </p:spPr>
        <p:txBody>
          <a:bodyPr lIns="0" tIns="0" rIns="0" bIns="0" rtlCol="0" anchor="t">
            <a:spAutoFit/>
          </a:bodyPr>
          <a:lstStyle/>
          <a:p>
            <a:pPr>
              <a:lnSpc>
                <a:spcPts val="3920"/>
              </a:lnSpc>
            </a:pPr>
            <a:r>
              <a:rPr lang="en-US" sz="2800">
                <a:solidFill>
                  <a:srgbClr val="FFFFFF"/>
                </a:solidFill>
                <a:latin typeface="Nourd Light"/>
              </a:rPr>
              <a:t>CM_CUSTOMER</a:t>
            </a:r>
          </a:p>
        </p:txBody>
      </p:sp>
      <p:sp>
        <p:nvSpPr>
          <p:cNvPr id="26" name="TextBox 17">
            <a:extLst>
              <a:ext uri="{FF2B5EF4-FFF2-40B4-BE49-F238E27FC236}">
                <a16:creationId xmlns:a16="http://schemas.microsoft.com/office/drawing/2014/main" id="{29F326B2-6B6A-8E5D-810F-55EC1FA371B1}"/>
              </a:ext>
            </a:extLst>
          </p:cNvPr>
          <p:cNvSpPr txBox="1"/>
          <p:nvPr/>
        </p:nvSpPr>
        <p:spPr>
          <a:xfrm>
            <a:off x="9768819" y="6209794"/>
            <a:ext cx="7428355" cy="461280"/>
          </a:xfrm>
          <a:prstGeom prst="rect">
            <a:avLst/>
          </a:prstGeom>
        </p:spPr>
        <p:txBody>
          <a:bodyPr lIns="0" tIns="0" rIns="0" bIns="0" rtlCol="0" anchor="t">
            <a:spAutoFit/>
          </a:bodyPr>
          <a:lstStyle/>
          <a:p>
            <a:pPr>
              <a:lnSpc>
                <a:spcPts val="3920"/>
              </a:lnSpc>
            </a:pPr>
            <a:r>
              <a:rPr lang="en-US" sz="2800">
                <a:solidFill>
                  <a:srgbClr val="FFFFFF"/>
                </a:solidFill>
                <a:latin typeface="Nourd Light"/>
              </a:rPr>
              <a:t>CM_MENU </a:t>
            </a:r>
          </a:p>
        </p:txBody>
      </p:sp>
      <p:sp>
        <p:nvSpPr>
          <p:cNvPr id="27" name="TextBox 17">
            <a:extLst>
              <a:ext uri="{FF2B5EF4-FFF2-40B4-BE49-F238E27FC236}">
                <a16:creationId xmlns:a16="http://schemas.microsoft.com/office/drawing/2014/main" id="{2E111F95-603A-47B7-72A6-FCBC0A0ED1E9}"/>
              </a:ext>
            </a:extLst>
          </p:cNvPr>
          <p:cNvSpPr txBox="1"/>
          <p:nvPr/>
        </p:nvSpPr>
        <p:spPr>
          <a:xfrm>
            <a:off x="9776161" y="7529476"/>
            <a:ext cx="7428355" cy="468013"/>
          </a:xfrm>
          <a:prstGeom prst="rect">
            <a:avLst/>
          </a:prstGeom>
        </p:spPr>
        <p:txBody>
          <a:bodyPr lIns="0" tIns="0" rIns="0" bIns="0" rtlCol="0" anchor="t">
            <a:spAutoFit/>
          </a:bodyPr>
          <a:lstStyle/>
          <a:p>
            <a:pPr>
              <a:lnSpc>
                <a:spcPts val="3920"/>
              </a:lnSpc>
            </a:pPr>
            <a:r>
              <a:rPr lang="en-US" sz="2800">
                <a:solidFill>
                  <a:srgbClr val="FFFFFF"/>
                </a:solidFill>
                <a:latin typeface="Nourd Light"/>
              </a:rPr>
              <a:t>CM_CUSTOMER_ITEM</a:t>
            </a:r>
            <a:endParaRPr lang="en-US" sz="2800">
              <a:solidFill>
                <a:srgbClr val="FFFFFF"/>
              </a:solidFill>
              <a:latin typeface="Nourd Light"/>
              <a:cs typeface="Calibri"/>
            </a:endParaRPr>
          </a:p>
        </p:txBody>
      </p:sp>
      <p:sp>
        <p:nvSpPr>
          <p:cNvPr id="28" name="TextBox 17">
            <a:extLst>
              <a:ext uri="{FF2B5EF4-FFF2-40B4-BE49-F238E27FC236}">
                <a16:creationId xmlns:a16="http://schemas.microsoft.com/office/drawing/2014/main" id="{D8092B61-E3BD-9F06-2612-98315013A32C}"/>
              </a:ext>
            </a:extLst>
          </p:cNvPr>
          <p:cNvSpPr txBox="1"/>
          <p:nvPr/>
        </p:nvSpPr>
        <p:spPr>
          <a:xfrm>
            <a:off x="9777288" y="4841486"/>
            <a:ext cx="7428355" cy="461280"/>
          </a:xfrm>
          <a:prstGeom prst="rect">
            <a:avLst/>
          </a:prstGeom>
        </p:spPr>
        <p:txBody>
          <a:bodyPr lIns="0" tIns="0" rIns="0" bIns="0" rtlCol="0" anchor="t">
            <a:spAutoFit/>
          </a:bodyPr>
          <a:lstStyle/>
          <a:p>
            <a:pPr>
              <a:lnSpc>
                <a:spcPts val="3920"/>
              </a:lnSpc>
            </a:pPr>
            <a:r>
              <a:rPr lang="en-US" sz="2800">
                <a:solidFill>
                  <a:srgbClr val="FFFFFF"/>
                </a:solidFill>
                <a:latin typeface="Nourd Light"/>
              </a:rPr>
              <a:t>CM_STAFF</a:t>
            </a:r>
          </a:p>
        </p:txBody>
      </p:sp>
      <p:sp>
        <p:nvSpPr>
          <p:cNvPr id="29" name="AutoShape 14">
            <a:extLst>
              <a:ext uri="{FF2B5EF4-FFF2-40B4-BE49-F238E27FC236}">
                <a16:creationId xmlns:a16="http://schemas.microsoft.com/office/drawing/2014/main" id="{D137438D-6321-EC51-780E-E908755CA7E1}"/>
              </a:ext>
            </a:extLst>
          </p:cNvPr>
          <p:cNvSpPr/>
          <p:nvPr/>
        </p:nvSpPr>
        <p:spPr>
          <a:xfrm>
            <a:off x="8707755" y="7033982"/>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30" name="AutoShape 14">
            <a:extLst>
              <a:ext uri="{FF2B5EF4-FFF2-40B4-BE49-F238E27FC236}">
                <a16:creationId xmlns:a16="http://schemas.microsoft.com/office/drawing/2014/main" id="{8CA03945-3594-81B9-8B76-57655AB434C8}"/>
              </a:ext>
            </a:extLst>
          </p:cNvPr>
          <p:cNvSpPr/>
          <p:nvPr/>
        </p:nvSpPr>
        <p:spPr>
          <a:xfrm>
            <a:off x="8707755" y="7647530"/>
            <a:ext cx="872490" cy="0"/>
          </a:xfrm>
          <a:prstGeom prst="line">
            <a:avLst/>
          </a:prstGeom>
          <a:ln w="47625" cap="flat">
            <a:solidFill>
              <a:srgbClr val="B49567"/>
            </a:solidFill>
            <a:prstDash val="solid"/>
            <a:headEnd type="none" w="sm" len="sm"/>
            <a:tailEnd type="none" w="sm" len="sm"/>
          </a:ln>
        </p:spPr>
        <p:txBody>
          <a:bodyPr/>
          <a:lstStyle/>
          <a:p>
            <a:endParaRPr lang="en-V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5" name="Group 5"/>
          <p:cNvGrpSpPr/>
          <p:nvPr/>
        </p:nvGrpSpPr>
        <p:grpSpPr>
          <a:xfrm>
            <a:off x="14559699" y="-2985961"/>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5513086" y="7534525"/>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sp>
        <p:nvSpPr>
          <p:cNvPr id="16" name="TextBox 16"/>
          <p:cNvSpPr txBox="1"/>
          <p:nvPr/>
        </p:nvSpPr>
        <p:spPr>
          <a:xfrm>
            <a:off x="3486298" y="754885"/>
            <a:ext cx="8820998" cy="689741"/>
          </a:xfrm>
          <a:prstGeom prst="rect">
            <a:avLst/>
          </a:prstGeom>
        </p:spPr>
        <p:txBody>
          <a:bodyPr wrap="square" lIns="0" tIns="0" rIns="0" bIns="0" rtlCol="0" anchor="t">
            <a:spAutoFit/>
          </a:bodyPr>
          <a:lstStyle/>
          <a:p>
            <a:pPr>
              <a:lnSpc>
                <a:spcPts val="5218"/>
              </a:lnSpc>
            </a:pPr>
            <a:r>
              <a:rPr lang="en-US" sz="5600" b="1" dirty="0">
                <a:solidFill>
                  <a:srgbClr val="B49567"/>
                </a:solidFill>
                <a:latin typeface="Calibri"/>
                <a:cs typeface="Calibri"/>
              </a:rPr>
              <a:t>3. Relationship diagram</a:t>
            </a:r>
          </a:p>
        </p:txBody>
      </p:sp>
      <p:sp>
        <p:nvSpPr>
          <p:cNvPr id="19" name="AutoShape 19"/>
          <p:cNvSpPr/>
          <p:nvPr/>
        </p:nvSpPr>
        <p:spPr>
          <a:xfrm>
            <a:off x="2895600" y="1384193"/>
            <a:ext cx="8664051" cy="0"/>
          </a:xfrm>
          <a:prstGeom prst="line">
            <a:avLst/>
          </a:prstGeom>
          <a:ln w="47625" cap="flat">
            <a:solidFill>
              <a:srgbClr val="FFFFFF"/>
            </a:solidFill>
            <a:prstDash val="solid"/>
            <a:headEnd type="arrow" w="med" len="sm"/>
            <a:tailEnd type="none" w="sm" len="sm"/>
          </a:ln>
        </p:spPr>
        <p:txBody>
          <a:bodyPr/>
          <a:lstStyle/>
          <a:p>
            <a:endParaRPr lang="en-VN"/>
          </a:p>
        </p:txBody>
      </p:sp>
      <p:sp>
        <p:nvSpPr>
          <p:cNvPr id="20" name="Freeform 20"/>
          <p:cNvSpPr/>
          <p:nvPr/>
        </p:nvSpPr>
        <p:spPr>
          <a:xfrm>
            <a:off x="1326561" y="653537"/>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pic>
        <p:nvPicPr>
          <p:cNvPr id="22" name="Picture 21" descr="A diagram of a company&#10;&#10;Description automatically generated">
            <a:extLst>
              <a:ext uri="{FF2B5EF4-FFF2-40B4-BE49-F238E27FC236}">
                <a16:creationId xmlns:a16="http://schemas.microsoft.com/office/drawing/2014/main" id="{171DAF93-C5CE-BA0A-2235-A69324848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886235" y="-580935"/>
            <a:ext cx="7981944" cy="127252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4399107" y="-3332584"/>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624944" y="7804552"/>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txBody>
            <a:bodyPr/>
            <a:lstStyle/>
            <a:p>
              <a:endParaRPr lang="en-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624944" y="-976577"/>
            <a:ext cx="5647289" cy="9983819"/>
            <a:chOff x="0" y="0"/>
            <a:chExt cx="7529719" cy="13311759"/>
          </a:xfrm>
        </p:grpSpPr>
        <p:pic>
          <p:nvPicPr>
            <p:cNvPr id="9" name="Picture 9"/>
            <p:cNvPicPr>
              <a:picLocks noChangeAspect="1"/>
            </p:cNvPicPr>
            <p:nvPr/>
          </p:nvPicPr>
          <p:blipFill>
            <a:blip r:embed="rId2"/>
            <a:srcRect r="24580"/>
            <a:stretch>
              <a:fillRect/>
            </a:stretch>
          </p:blipFill>
          <p:spPr>
            <a:xfrm>
              <a:off x="0" y="0"/>
              <a:ext cx="7529719" cy="13311759"/>
            </a:xfrm>
            <a:prstGeom prst="rect">
              <a:avLst/>
            </a:prstGeom>
          </p:spPr>
        </p:pic>
      </p:grpSp>
      <p:sp>
        <p:nvSpPr>
          <p:cNvPr id="12" name="AutoShape 12"/>
          <p:cNvSpPr/>
          <p:nvPr/>
        </p:nvSpPr>
        <p:spPr>
          <a:xfrm>
            <a:off x="6545216" y="3543300"/>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13" name="AutoShape 13"/>
          <p:cNvSpPr/>
          <p:nvPr/>
        </p:nvSpPr>
        <p:spPr>
          <a:xfrm>
            <a:off x="6564267" y="6972300"/>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14" name="AutoShape 14"/>
          <p:cNvSpPr/>
          <p:nvPr/>
        </p:nvSpPr>
        <p:spPr>
          <a:xfrm>
            <a:off x="6545216" y="4762500"/>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15" name="AutoShape 15"/>
          <p:cNvSpPr/>
          <p:nvPr/>
        </p:nvSpPr>
        <p:spPr>
          <a:xfrm>
            <a:off x="6564267" y="8234403"/>
            <a:ext cx="872490" cy="0"/>
          </a:xfrm>
          <a:prstGeom prst="line">
            <a:avLst/>
          </a:prstGeom>
          <a:ln w="47625" cap="flat">
            <a:solidFill>
              <a:srgbClr val="B49567"/>
            </a:solidFill>
            <a:prstDash val="solid"/>
            <a:headEnd type="none" w="sm" len="sm"/>
            <a:tailEnd type="none" w="sm" len="sm"/>
          </a:ln>
        </p:spPr>
        <p:txBody>
          <a:bodyPr/>
          <a:lstStyle/>
          <a:p>
            <a:endParaRPr lang="en-VN"/>
          </a:p>
        </p:txBody>
      </p:sp>
      <p:sp>
        <p:nvSpPr>
          <p:cNvPr id="17" name="TextBox 17"/>
          <p:cNvSpPr txBox="1"/>
          <p:nvPr/>
        </p:nvSpPr>
        <p:spPr>
          <a:xfrm>
            <a:off x="4495800" y="1438214"/>
            <a:ext cx="7780459" cy="689741"/>
          </a:xfrm>
          <a:prstGeom prst="rect">
            <a:avLst/>
          </a:prstGeom>
        </p:spPr>
        <p:txBody>
          <a:bodyPr lIns="0" tIns="0" rIns="0" bIns="0" rtlCol="0" anchor="t">
            <a:spAutoFit/>
          </a:bodyPr>
          <a:lstStyle/>
          <a:p>
            <a:pPr>
              <a:lnSpc>
                <a:spcPts val="5218"/>
              </a:lnSpc>
            </a:pPr>
            <a:r>
              <a:rPr lang="en-US" sz="5600" b="1" dirty="0">
                <a:solidFill>
                  <a:srgbClr val="B49567"/>
                </a:solidFill>
                <a:latin typeface="Calibri"/>
                <a:cs typeface="Calibri"/>
              </a:rPr>
              <a:t>4. Query </a:t>
            </a:r>
          </a:p>
        </p:txBody>
      </p:sp>
      <p:sp>
        <p:nvSpPr>
          <p:cNvPr id="18" name="TextBox 18"/>
          <p:cNvSpPr txBox="1"/>
          <p:nvPr/>
        </p:nvSpPr>
        <p:spPr>
          <a:xfrm>
            <a:off x="5438992" y="2482447"/>
            <a:ext cx="7410016" cy="530338"/>
          </a:xfrm>
          <a:prstGeom prst="rect">
            <a:avLst/>
          </a:prstGeom>
        </p:spPr>
        <p:txBody>
          <a:bodyPr lIns="0" tIns="0" rIns="0" bIns="0" rtlCol="0" anchor="t">
            <a:spAutoFit/>
          </a:bodyPr>
          <a:lstStyle/>
          <a:p>
            <a:pPr>
              <a:lnSpc>
                <a:spcPts val="3999"/>
              </a:lnSpc>
            </a:pPr>
            <a:r>
              <a:rPr lang="en-US" sz="4300" dirty="0">
                <a:solidFill>
                  <a:srgbClr val="B49567"/>
                </a:solidFill>
                <a:latin typeface="Calibri"/>
                <a:cs typeface="Calibri"/>
              </a:rPr>
              <a:t>4.1. Create table query</a:t>
            </a:r>
          </a:p>
        </p:txBody>
      </p:sp>
      <p:sp>
        <p:nvSpPr>
          <p:cNvPr id="19" name="TextBox 19"/>
          <p:cNvSpPr txBox="1"/>
          <p:nvPr/>
        </p:nvSpPr>
        <p:spPr>
          <a:xfrm>
            <a:off x="7834029" y="3125970"/>
            <a:ext cx="7157440" cy="1000274"/>
          </a:xfrm>
          <a:prstGeom prst="rect">
            <a:avLst/>
          </a:prstGeom>
        </p:spPr>
        <p:txBody>
          <a:bodyPr lIns="0" tIns="0" rIns="0" bIns="0" rtlCol="0" anchor="t">
            <a:spAutoFit/>
          </a:bodyPr>
          <a:lstStyle/>
          <a:p>
            <a:pPr>
              <a:lnSpc>
                <a:spcPts val="3920"/>
              </a:lnSpc>
            </a:pPr>
            <a:r>
              <a:rPr lang="en-US" sz="3600" dirty="0">
                <a:solidFill>
                  <a:srgbClr val="FFFFFF"/>
                </a:solidFill>
                <a:latin typeface="Calibri"/>
                <a:cs typeface="Calibri"/>
              </a:rPr>
              <a:t>We create tables following to the relation schema </a:t>
            </a:r>
          </a:p>
        </p:txBody>
      </p:sp>
      <p:sp>
        <p:nvSpPr>
          <p:cNvPr id="20" name="AutoShape 20"/>
          <p:cNvSpPr/>
          <p:nvPr/>
        </p:nvSpPr>
        <p:spPr>
          <a:xfrm>
            <a:off x="7162133" y="1106972"/>
            <a:ext cx="7908257" cy="0"/>
          </a:xfrm>
          <a:prstGeom prst="line">
            <a:avLst/>
          </a:prstGeom>
          <a:ln w="47625" cap="flat">
            <a:solidFill>
              <a:srgbClr val="FFFFFF"/>
            </a:solidFill>
            <a:prstDash val="solid"/>
            <a:headEnd type="none" w="sm" len="sm"/>
            <a:tailEnd type="arrow" w="med" len="sm"/>
          </a:ln>
        </p:spPr>
        <p:txBody>
          <a:bodyPr/>
          <a:lstStyle/>
          <a:p>
            <a:endParaRPr lang="en-VN"/>
          </a:p>
        </p:txBody>
      </p:sp>
      <p:sp>
        <p:nvSpPr>
          <p:cNvPr id="21" name="Freeform 21"/>
          <p:cNvSpPr/>
          <p:nvPr/>
        </p:nvSpPr>
        <p:spPr>
          <a:xfrm>
            <a:off x="15513364" y="423941"/>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sp>
        <p:nvSpPr>
          <p:cNvPr id="23" name="TextBox 19">
            <a:extLst>
              <a:ext uri="{FF2B5EF4-FFF2-40B4-BE49-F238E27FC236}">
                <a16:creationId xmlns:a16="http://schemas.microsoft.com/office/drawing/2014/main" id="{22BA4829-F8B1-A6C0-2F67-2B604D13A67B}"/>
              </a:ext>
            </a:extLst>
          </p:cNvPr>
          <p:cNvSpPr txBox="1"/>
          <p:nvPr/>
        </p:nvSpPr>
        <p:spPr>
          <a:xfrm>
            <a:off x="7834029" y="4245424"/>
            <a:ext cx="7157440" cy="1500411"/>
          </a:xfrm>
          <a:prstGeom prst="rect">
            <a:avLst/>
          </a:prstGeom>
        </p:spPr>
        <p:txBody>
          <a:bodyPr lIns="0" tIns="0" rIns="0" bIns="0" rtlCol="0" anchor="t">
            <a:spAutoFit/>
          </a:bodyPr>
          <a:lstStyle/>
          <a:p>
            <a:pPr>
              <a:lnSpc>
                <a:spcPts val="3920"/>
              </a:lnSpc>
            </a:pPr>
            <a:r>
              <a:rPr lang="en-US" sz="3600" dirty="0">
                <a:solidFill>
                  <a:srgbClr val="FFFFFF"/>
                </a:solidFill>
                <a:latin typeface="Calibri"/>
                <a:cs typeface="Calibri"/>
              </a:rPr>
              <a:t>In the creating queries, we defined the type of the data input, the constraint between classes.</a:t>
            </a:r>
          </a:p>
        </p:txBody>
      </p:sp>
      <p:sp>
        <p:nvSpPr>
          <p:cNvPr id="24" name="TextBox 18">
            <a:extLst>
              <a:ext uri="{FF2B5EF4-FFF2-40B4-BE49-F238E27FC236}">
                <a16:creationId xmlns:a16="http://schemas.microsoft.com/office/drawing/2014/main" id="{75D36E1E-52AD-13DF-1A3E-5D140A2863F8}"/>
              </a:ext>
            </a:extLst>
          </p:cNvPr>
          <p:cNvSpPr txBox="1"/>
          <p:nvPr/>
        </p:nvSpPr>
        <p:spPr>
          <a:xfrm>
            <a:off x="5438992" y="6087649"/>
            <a:ext cx="7410016" cy="530338"/>
          </a:xfrm>
          <a:prstGeom prst="rect">
            <a:avLst/>
          </a:prstGeom>
        </p:spPr>
        <p:txBody>
          <a:bodyPr lIns="0" tIns="0" rIns="0" bIns="0" rtlCol="0" anchor="t">
            <a:spAutoFit/>
          </a:bodyPr>
          <a:lstStyle/>
          <a:p>
            <a:pPr>
              <a:lnSpc>
                <a:spcPts val="3999"/>
              </a:lnSpc>
            </a:pPr>
            <a:r>
              <a:rPr lang="en-US" sz="4300" dirty="0">
                <a:solidFill>
                  <a:srgbClr val="B49567"/>
                </a:solidFill>
                <a:latin typeface="Calibri"/>
                <a:cs typeface="Calibri"/>
              </a:rPr>
              <a:t>4.2 Stored procedure</a:t>
            </a:r>
            <a:r>
              <a:rPr lang="en-US" sz="4300" dirty="0">
                <a:solidFill>
                  <a:srgbClr val="FFFFFF"/>
                </a:solidFill>
                <a:latin typeface="Calibri"/>
                <a:cs typeface="Calibri"/>
              </a:rPr>
              <a:t> </a:t>
            </a:r>
          </a:p>
        </p:txBody>
      </p:sp>
      <p:sp>
        <p:nvSpPr>
          <p:cNvPr id="25" name="TextBox 19">
            <a:extLst>
              <a:ext uri="{FF2B5EF4-FFF2-40B4-BE49-F238E27FC236}">
                <a16:creationId xmlns:a16="http://schemas.microsoft.com/office/drawing/2014/main" id="{48895150-3980-2930-205E-C6C24C5B89F1}"/>
              </a:ext>
            </a:extLst>
          </p:cNvPr>
          <p:cNvSpPr txBox="1"/>
          <p:nvPr/>
        </p:nvSpPr>
        <p:spPr>
          <a:xfrm>
            <a:off x="7696200" y="6608773"/>
            <a:ext cx="7157440" cy="1000274"/>
          </a:xfrm>
          <a:prstGeom prst="rect">
            <a:avLst/>
          </a:prstGeom>
        </p:spPr>
        <p:txBody>
          <a:bodyPr lIns="0" tIns="0" rIns="0" bIns="0" rtlCol="0" anchor="t">
            <a:spAutoFit/>
          </a:bodyPr>
          <a:lstStyle/>
          <a:p>
            <a:pPr>
              <a:lnSpc>
                <a:spcPts val="3920"/>
              </a:lnSpc>
            </a:pPr>
            <a:r>
              <a:rPr lang="en-US" sz="3600" dirty="0">
                <a:solidFill>
                  <a:srgbClr val="FFFFFF"/>
                </a:solidFill>
                <a:latin typeface="Calibri"/>
                <a:cs typeface="Calibri"/>
              </a:rPr>
              <a:t>We create stored function for quick insertion into the database.</a:t>
            </a:r>
          </a:p>
        </p:txBody>
      </p:sp>
      <p:sp>
        <p:nvSpPr>
          <p:cNvPr id="26" name="TextBox 19">
            <a:extLst>
              <a:ext uri="{FF2B5EF4-FFF2-40B4-BE49-F238E27FC236}">
                <a16:creationId xmlns:a16="http://schemas.microsoft.com/office/drawing/2014/main" id="{E9E6EF99-312A-19A9-9895-AD394037CA72}"/>
              </a:ext>
            </a:extLst>
          </p:cNvPr>
          <p:cNvSpPr txBox="1"/>
          <p:nvPr/>
        </p:nvSpPr>
        <p:spPr>
          <a:xfrm>
            <a:off x="7707086" y="7805939"/>
            <a:ext cx="7157440" cy="2500685"/>
          </a:xfrm>
          <a:prstGeom prst="rect">
            <a:avLst/>
          </a:prstGeom>
        </p:spPr>
        <p:txBody>
          <a:bodyPr lIns="0" tIns="0" rIns="0" bIns="0" rtlCol="0" anchor="t">
            <a:spAutoFit/>
          </a:bodyPr>
          <a:lstStyle/>
          <a:p>
            <a:pPr>
              <a:lnSpc>
                <a:spcPts val="3920"/>
              </a:lnSpc>
            </a:pPr>
            <a:r>
              <a:rPr lang="en-US" sz="3600" dirty="0">
                <a:solidFill>
                  <a:srgbClr val="FFFFFF"/>
                </a:solidFill>
                <a:latin typeface="Calibri"/>
                <a:cs typeface="Calibri"/>
              </a:rPr>
              <a:t>One of the design principles is make common case. The stored procedures are usually used; therefore, they will be convenient in using when we need it.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Tùy chỉnh</PresentationFormat>
  <Slides>29</Slides>
  <Notes>0</Notes>
  <HiddenSlides>0</HiddenSlides>
  <ScaleCrop>false</ScaleCrop>
  <HeadingPairs>
    <vt:vector size="4" baseType="variant">
      <vt:variant>
        <vt:lpstr>Chủ đề</vt:lpstr>
      </vt:variant>
      <vt:variant>
        <vt:i4>1</vt:i4>
      </vt:variant>
      <vt:variant>
        <vt:lpstr>Tiêu đề Bản chiếu</vt:lpstr>
      </vt:variant>
      <vt:variant>
        <vt:i4>29</vt:i4>
      </vt:variant>
    </vt:vector>
  </HeadingPairs>
  <TitlesOfParts>
    <vt:vector size="30" baseType="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Dark Blue Modern Coffee Shop Presentation</dc:title>
  <cp:revision>435</cp:revision>
  <dcterms:created xsi:type="dcterms:W3CDTF">2006-08-16T00:00:00Z</dcterms:created>
  <dcterms:modified xsi:type="dcterms:W3CDTF">2024-01-12T10:16:39Z</dcterms:modified>
  <dc:identifier>DAF5Z-t7uhc</dc:identifier>
</cp:coreProperties>
</file>